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256" r:id="rId2"/>
    <p:sldId id="286" r:id="rId3"/>
    <p:sldId id="305" r:id="rId4"/>
    <p:sldId id="423" r:id="rId5"/>
    <p:sldId id="401" r:id="rId6"/>
    <p:sldId id="435" r:id="rId7"/>
    <p:sldId id="473" r:id="rId8"/>
    <p:sldId id="477" r:id="rId9"/>
    <p:sldId id="480" r:id="rId10"/>
    <p:sldId id="479" r:id="rId11"/>
    <p:sldId id="481" r:id="rId12"/>
    <p:sldId id="478" r:id="rId13"/>
    <p:sldId id="482" r:id="rId14"/>
    <p:sldId id="483" r:id="rId15"/>
    <p:sldId id="439" r:id="rId16"/>
    <p:sldId id="442" r:id="rId17"/>
    <p:sldId id="491" r:id="rId18"/>
    <p:sldId id="443" r:id="rId19"/>
    <p:sldId id="444" r:id="rId20"/>
    <p:sldId id="445" r:id="rId21"/>
    <p:sldId id="446" r:id="rId22"/>
    <p:sldId id="447" r:id="rId23"/>
    <p:sldId id="448" r:id="rId24"/>
    <p:sldId id="449" r:id="rId25"/>
    <p:sldId id="484" r:id="rId26"/>
    <p:sldId id="437" r:id="rId27"/>
    <p:sldId id="438" r:id="rId28"/>
    <p:sldId id="450" r:id="rId29"/>
    <p:sldId id="451" r:id="rId30"/>
    <p:sldId id="474" r:id="rId31"/>
    <p:sldId id="452" r:id="rId32"/>
    <p:sldId id="485" r:id="rId33"/>
    <p:sldId id="453" r:id="rId34"/>
    <p:sldId id="454" r:id="rId35"/>
    <p:sldId id="455" r:id="rId36"/>
    <p:sldId id="456" r:id="rId37"/>
    <p:sldId id="486" r:id="rId38"/>
    <p:sldId id="464" r:id="rId39"/>
    <p:sldId id="462" r:id="rId40"/>
    <p:sldId id="463" r:id="rId41"/>
    <p:sldId id="492" r:id="rId42"/>
    <p:sldId id="493" r:id="rId43"/>
    <p:sldId id="494" r:id="rId44"/>
    <p:sldId id="457" r:id="rId45"/>
    <p:sldId id="487" r:id="rId46"/>
    <p:sldId id="458" r:id="rId47"/>
    <p:sldId id="459" r:id="rId48"/>
    <p:sldId id="460" r:id="rId49"/>
    <p:sldId id="489" r:id="rId50"/>
    <p:sldId id="488" r:id="rId51"/>
    <p:sldId id="476" r:id="rId52"/>
    <p:sldId id="475" r:id="rId53"/>
    <p:sldId id="490" r:id="rId54"/>
    <p:sldId id="461" r:id="rId55"/>
    <p:sldId id="470" r:id="rId56"/>
    <p:sldId id="468" r:id="rId57"/>
    <p:sldId id="471" r:id="rId58"/>
    <p:sldId id="469" r:id="rId59"/>
    <p:sldId id="472" r:id="rId60"/>
    <p:sldId id="424" r:id="rId61"/>
    <p:sldId id="297" r:id="rId62"/>
    <p:sldId id="391" r:id="rId63"/>
    <p:sldId id="425" r:id="rId64"/>
    <p:sldId id="267" r:id="rId6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7F7F7"/>
    <a:srgbClr val="B49859"/>
    <a:srgbClr val="663333"/>
    <a:srgbClr val="B49800"/>
    <a:srgbClr val="998019"/>
    <a:srgbClr val="000000"/>
    <a:srgbClr val="501215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902" autoAdjust="0"/>
    <p:restoredTop sz="91632" autoAdjust="0"/>
  </p:normalViewPr>
  <p:slideViewPr>
    <p:cSldViewPr>
      <p:cViewPr varScale="1">
        <p:scale>
          <a:sx n="116" d="100"/>
          <a:sy n="116" d="100"/>
        </p:scale>
        <p:origin x="560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F7AF2-85DF-1F41-88E0-6C3377FE32F7}" type="datetimeFigureOut">
              <a:rPr lang="en-US" smtClean="0"/>
              <a:t>11/4/24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78C892-A888-CD44-ABFF-D6A436DC1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109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6BEFD72E-21C8-064E-8F9F-DAF3C83C29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7560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5A4471F-A8BB-AD45-9C8A-C3BA537C43C3}" type="slidenum">
              <a:rPr lang="en-US" sz="1200"/>
              <a:pPr/>
              <a:t>1</a:t>
            </a:fld>
            <a:endParaRPr lang="en-US" sz="120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EFD72E-21C8-064E-8F9F-DAF3C83C299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52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EFD72E-21C8-064E-8F9F-DAF3C83C299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89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EFD72E-21C8-064E-8F9F-DAF3C83C299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150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EFD72E-21C8-064E-8F9F-DAF3C83C2994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355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EFD72E-21C8-064E-8F9F-DAF3C83C2994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03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EFD72E-21C8-064E-8F9F-DAF3C83C2994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402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EFD72E-21C8-064E-8F9F-DAF3C83C2994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139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914400" y="762000"/>
            <a:ext cx="10363200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828800" y="2133600"/>
            <a:ext cx="8534400" cy="1981200"/>
          </a:xfrm>
        </p:spPr>
        <p:txBody>
          <a:bodyPr/>
          <a:lstStyle>
            <a:lvl1pPr marL="0" indent="0" algn="ctr">
              <a:buFont typeface="Wingdings" charset="0"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846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609600"/>
            <a:ext cx="91440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336800" y="1981200"/>
            <a:ext cx="9144000" cy="41148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822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609600"/>
            <a:ext cx="91440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0950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609600"/>
            <a:ext cx="91440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8804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336800" y="1981200"/>
            <a:ext cx="4368800" cy="4114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7112000" y="1981200"/>
            <a:ext cx="4368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609600"/>
            <a:ext cx="91440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0796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147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609600"/>
            <a:ext cx="91440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336800" y="1981200"/>
            <a:ext cx="4368800" cy="4114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7112000" y="1981200"/>
            <a:ext cx="4368800" cy="41148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233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9192683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9192683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9192683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681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7143"/>
          </a:xfrm>
          <a:prstGeom prst="rect">
            <a:avLst/>
          </a:prstGeom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36800" y="60960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36800" y="1981200"/>
            <a:ext cx="9144000" cy="4114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0464799" y="6492876"/>
            <a:ext cx="1682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CFA7D8-35C9-C54B-B306-E9537D7350C6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2" r:id="rId2"/>
    <p:sldLayoutId id="2147483661" r:id="rId3"/>
    <p:sldLayoutId id="2147483665" r:id="rId4"/>
    <p:sldLayoutId id="2147483663" r:id="rId5"/>
    <p:sldLayoutId id="2147483666" r:id="rId6"/>
    <p:sldLayoutId id="2147483667" r:id="rId7"/>
    <p:sldLayoutId id="2147483668" r:id="rId8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501215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501215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501215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501215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501215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501215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501215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501215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501215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v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2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3000" y="838200"/>
            <a:ext cx="10363200" cy="1143000"/>
          </a:xfrm>
        </p:spPr>
        <p:txBody>
          <a:bodyPr/>
          <a:lstStyle/>
          <a:p>
            <a:r>
              <a:rPr lang="en-US" sz="3000" dirty="0">
                <a:latin typeface="Arial" charset="0"/>
                <a:ea typeface="ＭＳ Ｐゴシック" charset="0"/>
                <a:cs typeface="ＭＳ Ｐゴシック" charset="0"/>
              </a:rPr>
              <a:t>TxDOT Research Project 0-7150: </a:t>
            </a:r>
            <a:r>
              <a:rPr lang="en-US" sz="3000" dirty="0">
                <a:latin typeface="Arial" charset="0"/>
                <a:ea typeface="ＭＳ Ｐゴシック" charset="0"/>
              </a:rPr>
              <a:t>Artificial Intelligence for Pavement Condition Assessment from 2D/3D Surface Images</a:t>
            </a:r>
          </a:p>
        </p:txBody>
      </p:sp>
      <p:sp>
        <p:nvSpPr>
          <p:cNvPr id="409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2286000"/>
            <a:ext cx="8534400" cy="1981200"/>
          </a:xfrm>
        </p:spPr>
        <p:txBody>
          <a:bodyPr/>
          <a:lstStyle/>
          <a:p>
            <a:r>
              <a:rPr lang="en-US" sz="3200" dirty="0">
                <a:latin typeface="Arial" charset="0"/>
                <a:ea typeface="ＭＳ Ｐゴシック" charset="0"/>
                <a:cs typeface="ＭＳ Ｐゴシック" charset="0"/>
              </a:rPr>
              <a:t>Project Update Meeting #5</a:t>
            </a:r>
          </a:p>
          <a:p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11/04, 2024</a:t>
            </a: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287AECA1-AA47-6940-B9D5-CA425A9F2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695325"/>
            <a:ext cx="1257300" cy="8826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9AFA437-BBA3-D45A-89B9-E7BDB71FD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111" y="561891"/>
            <a:ext cx="4345007" cy="5849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BC8138-D022-42F1-813C-DAEBC11F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Image library revision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4829-B354-47E5-8853-CAACC4D293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10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A4E64E-562E-30D5-EFED-6535232D7A6E}"/>
              </a:ext>
            </a:extLst>
          </p:cNvPr>
          <p:cNvSpPr txBox="1"/>
          <p:nvPr/>
        </p:nvSpPr>
        <p:spPr>
          <a:xfrm>
            <a:off x="7931651" y="6419590"/>
            <a:ext cx="2693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Annotation 1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23C09EA-655D-3FC2-7CA9-8AC25F26B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6800" y="1676399"/>
            <a:ext cx="4673600" cy="473910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Why revision: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Different interpretation by individual annotators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2000" dirty="0"/>
          </a:p>
          <a:p>
            <a:pPr marL="457200" lvl="1" indent="0">
              <a:lnSpc>
                <a:spcPct val="150000"/>
              </a:lnSpc>
              <a:buNone/>
            </a:pPr>
            <a:endParaRPr lang="en-US" sz="2000" dirty="0"/>
          </a:p>
          <a:p>
            <a:pPr marL="457200" lvl="1" indent="0">
              <a:lnSpc>
                <a:spcPct val="150000"/>
              </a:lnSpc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3259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81"/>
    </mc:Choice>
    <mc:Fallback xmlns="">
      <p:transition advClick="0" advTm="708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8138-D022-42F1-813C-DAEBC11F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Image library revision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4829-B354-47E5-8853-CAACC4D293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11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A4E64E-562E-30D5-EFED-6535232D7A6E}"/>
              </a:ext>
            </a:extLst>
          </p:cNvPr>
          <p:cNvSpPr txBox="1"/>
          <p:nvPr/>
        </p:nvSpPr>
        <p:spPr>
          <a:xfrm>
            <a:off x="7931651" y="6419590"/>
            <a:ext cx="2693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Annotation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B0D866-2F67-A58A-9918-58B557692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920" y="565977"/>
            <a:ext cx="4343400" cy="58495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6CDCEA-AFC8-F603-6733-F52DCA108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920" y="570543"/>
            <a:ext cx="4335010" cy="584039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80A936-A7F8-ED86-83DC-F7C3D8576788}"/>
              </a:ext>
            </a:extLst>
          </p:cNvPr>
          <p:cNvSpPr txBox="1">
            <a:spLocks/>
          </p:cNvSpPr>
          <p:nvPr/>
        </p:nvSpPr>
        <p:spPr bwMode="auto">
          <a:xfrm>
            <a:off x="2336800" y="1676399"/>
            <a:ext cx="4673600" cy="473910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kern="0" dirty="0"/>
              <a:t>Why revision: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Different interpretation by individual annotators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 lvl="1">
              <a:lnSpc>
                <a:spcPct val="150000"/>
              </a:lnSpc>
            </a:pPr>
            <a:r>
              <a:rPr lang="en-US" sz="2200" dirty="0"/>
              <a:t>Both annotations are correct but detection results could be very different</a:t>
            </a:r>
          </a:p>
          <a:p>
            <a:pPr>
              <a:lnSpc>
                <a:spcPct val="150000"/>
              </a:lnSpc>
            </a:pPr>
            <a:endParaRPr lang="en-US" sz="2400" kern="0" dirty="0"/>
          </a:p>
          <a:p>
            <a:pPr>
              <a:lnSpc>
                <a:spcPct val="150000"/>
              </a:lnSpc>
            </a:pPr>
            <a:endParaRPr lang="en-US" sz="2400" kern="0" dirty="0"/>
          </a:p>
          <a:p>
            <a:pPr marL="457200" lvl="1" indent="0">
              <a:lnSpc>
                <a:spcPct val="150000"/>
              </a:lnSpc>
              <a:buFontTx/>
              <a:buNone/>
            </a:pPr>
            <a:endParaRPr lang="en-US" sz="2000" kern="0" dirty="0"/>
          </a:p>
          <a:p>
            <a:pPr marL="457200" lvl="1" indent="0">
              <a:lnSpc>
                <a:spcPct val="150000"/>
              </a:lnSpc>
              <a:buFontTx/>
              <a:buNone/>
            </a:pPr>
            <a:endParaRPr lang="en-US" sz="2000" kern="0" dirty="0"/>
          </a:p>
          <a:p>
            <a:pPr marL="457200" lvl="1" indent="0">
              <a:lnSpc>
                <a:spcPct val="150000"/>
              </a:lnSpc>
              <a:buFontTx/>
              <a:buNone/>
            </a:pPr>
            <a:endParaRPr 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421725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81"/>
    </mc:Choice>
    <mc:Fallback xmlns="">
      <p:transition advClick="0" advTm="7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8138-D022-42F1-813C-DAEBC11F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Image library revision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4829-B354-47E5-8853-CAACC4D293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E947C-A24C-FEA2-BF65-AE751F437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6800" y="1676400"/>
            <a:ext cx="9144000" cy="4419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Why revision: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Barely visible distresses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Consistency</a:t>
            </a:r>
          </a:p>
          <a:p>
            <a:pPr lvl="1"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400" dirty="0"/>
              <a:t>Strategy: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Removed ambiguous annotation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Modified bounding boxes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6333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81"/>
    </mc:Choice>
    <mc:Fallback xmlns="">
      <p:transition advClick="0" advTm="708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8138-D022-42F1-813C-DAEBC11F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Image library revision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4829-B354-47E5-8853-CAACC4D293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13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EC0A55-0722-C1BD-C1E8-311F45BBD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909612"/>
            <a:ext cx="3486883" cy="4290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D214CC-B094-0653-F01F-0D446B7FF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1909612"/>
            <a:ext cx="3512591" cy="42906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381137-BA5A-C85C-9D1A-7939DA28B1A9}"/>
              </a:ext>
            </a:extLst>
          </p:cNvPr>
          <p:cNvSpPr txBox="1"/>
          <p:nvPr/>
        </p:nvSpPr>
        <p:spPr>
          <a:xfrm>
            <a:off x="3292072" y="6248400"/>
            <a:ext cx="2693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Before revision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04D8B7-2FAC-1583-C8D2-2315052E7330}"/>
              </a:ext>
            </a:extLst>
          </p:cNvPr>
          <p:cNvSpPr txBox="1"/>
          <p:nvPr/>
        </p:nvSpPr>
        <p:spPr>
          <a:xfrm>
            <a:off x="8105526" y="6248400"/>
            <a:ext cx="2693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After revision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12D9E4E-AC9F-959D-B4D3-2B8B5043F2FD}"/>
              </a:ext>
            </a:extLst>
          </p:cNvPr>
          <p:cNvSpPr/>
          <p:nvPr/>
        </p:nvSpPr>
        <p:spPr bwMode="auto">
          <a:xfrm>
            <a:off x="6477000" y="3962400"/>
            <a:ext cx="1066800" cy="381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10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81"/>
    </mc:Choice>
    <mc:Fallback xmlns="">
      <p:transition advClick="0" advTm="708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4829-B354-47E5-8853-CAACC4D293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 descr="No image&#10;&#10;Description automatically generated">
            <a:extLst>
              <a:ext uri="{FF2B5EF4-FFF2-40B4-BE49-F238E27FC236}">
                <a16:creationId xmlns:a16="http://schemas.microsoft.com/office/drawing/2014/main" id="{A44198A0-E280-CB45-3EC1-1EE0CB10947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4382" y="3889555"/>
            <a:ext cx="2345700" cy="2345700"/>
          </a:xfrm>
          <a:prstGeom prst="rect">
            <a:avLst/>
          </a:prstGeom>
        </p:spPr>
      </p:pic>
      <p:pic>
        <p:nvPicPr>
          <p:cNvPr id="7" name="Picture 6" descr="A picture containing outdoor object, fireworks, dark&#10;&#10;Description automatically generated">
            <a:extLst>
              <a:ext uri="{FF2B5EF4-FFF2-40B4-BE49-F238E27FC236}">
                <a16:creationId xmlns:a16="http://schemas.microsoft.com/office/drawing/2014/main" id="{A932DBBB-1934-9D29-162B-96C49174C92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5683" y="562676"/>
            <a:ext cx="2337095" cy="23457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94283F6-AD46-5456-3D79-BE03257AE04F}"/>
              </a:ext>
            </a:extLst>
          </p:cNvPr>
          <p:cNvSpPr/>
          <p:nvPr/>
        </p:nvSpPr>
        <p:spPr bwMode="auto">
          <a:xfrm>
            <a:off x="7660812" y="4947631"/>
            <a:ext cx="762000" cy="128295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20C53D-1AD8-B1D5-696F-CBA9BE71D159}"/>
              </a:ext>
            </a:extLst>
          </p:cNvPr>
          <p:cNvSpPr txBox="1"/>
          <p:nvPr/>
        </p:nvSpPr>
        <p:spPr>
          <a:xfrm>
            <a:off x="7822161" y="6328918"/>
            <a:ext cx="1766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Detection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8D10A6-C04F-31A7-9E8B-2B899A2A26F4}"/>
              </a:ext>
            </a:extLst>
          </p:cNvPr>
          <p:cNvSpPr txBox="1"/>
          <p:nvPr/>
        </p:nvSpPr>
        <p:spPr>
          <a:xfrm>
            <a:off x="7845235" y="2975276"/>
            <a:ext cx="1766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Segmentation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8D15B6-A3F1-B25C-CD0A-E7919B9BAFC7}"/>
              </a:ext>
            </a:extLst>
          </p:cNvPr>
          <p:cNvSpPr txBox="1"/>
          <p:nvPr/>
        </p:nvSpPr>
        <p:spPr>
          <a:xfrm>
            <a:off x="3309558" y="4942262"/>
            <a:ext cx="1766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Input</a:t>
            </a:r>
          </a:p>
        </p:txBody>
      </p:sp>
      <p:pic>
        <p:nvPicPr>
          <p:cNvPr id="17" name="Picture 16" descr="No image&#10;&#10;Description automatically generated">
            <a:extLst>
              <a:ext uri="{FF2B5EF4-FFF2-40B4-BE49-F238E27FC236}">
                <a16:creationId xmlns:a16="http://schemas.microsoft.com/office/drawing/2014/main" id="{6BC5D2ED-EDD7-533F-6D5E-F9E24B2703F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0" y="2553400"/>
            <a:ext cx="2345700" cy="23457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6B97D5-DA0C-F2D8-FFEB-B43F74ACFD75}"/>
              </a:ext>
            </a:extLst>
          </p:cNvPr>
          <p:cNvSpPr txBox="1"/>
          <p:nvPr/>
        </p:nvSpPr>
        <p:spPr>
          <a:xfrm>
            <a:off x="7555683" y="4738467"/>
            <a:ext cx="15426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Longitudinal crack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98FB38-E545-3F20-FD8C-923A61C8E1F0}"/>
              </a:ext>
            </a:extLst>
          </p:cNvPr>
          <p:cNvCxnSpPr/>
          <p:nvPr/>
        </p:nvCxnSpPr>
        <p:spPr bwMode="auto">
          <a:xfrm flipV="1">
            <a:off x="5638800" y="1828800"/>
            <a:ext cx="1600200" cy="137160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45F36D7-75CC-9447-84E4-F98F526B4EFA}"/>
              </a:ext>
            </a:extLst>
          </p:cNvPr>
          <p:cNvCxnSpPr>
            <a:cxnSpLocks/>
          </p:cNvCxnSpPr>
          <p:nvPr/>
        </p:nvCxnSpPr>
        <p:spPr bwMode="auto">
          <a:xfrm>
            <a:off x="5638800" y="4083064"/>
            <a:ext cx="1739775" cy="1041852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4E72B6-E027-85B2-6F19-09A31B0717CB}"/>
              </a:ext>
            </a:extLst>
          </p:cNvPr>
          <p:cNvCxnSpPr>
            <a:stCxn id="15" idx="2"/>
          </p:cNvCxnSpPr>
          <p:nvPr/>
        </p:nvCxnSpPr>
        <p:spPr bwMode="auto">
          <a:xfrm flipH="1">
            <a:off x="8724230" y="3313830"/>
            <a:ext cx="4303" cy="496170"/>
          </a:xfrm>
          <a:prstGeom prst="straightConnector1">
            <a:avLst/>
          </a:prstGeom>
          <a:solidFill>
            <a:schemeClr val="accent1"/>
          </a:solidFill>
          <a:ln w="984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id="{9437E43D-8F6B-E035-17C8-446EF3109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800" y="609600"/>
            <a:ext cx="9144000" cy="1143000"/>
          </a:xfrm>
        </p:spPr>
        <p:txBody>
          <a:bodyPr/>
          <a:lstStyle/>
          <a:p>
            <a:pPr algn="l"/>
            <a:r>
              <a:rPr lang="en-US" dirty="0"/>
              <a:t>Two types of tasks </a:t>
            </a:r>
          </a:p>
        </p:txBody>
      </p:sp>
    </p:spTree>
    <p:extLst>
      <p:ext uri="{BB962C8B-B14F-4D97-AF65-F5344CB8AC3E}">
        <p14:creationId xmlns:p14="http://schemas.microsoft.com/office/powerpoint/2010/main" val="32305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81"/>
    </mc:Choice>
    <mc:Fallback xmlns="">
      <p:transition advClick="0" advTm="708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8138-D022-42F1-813C-DAEBC11F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Segmentation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4829-B354-47E5-8853-CAACC4D293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DB3466-1371-EEBB-4F53-A257EDF5E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952" y="1578905"/>
            <a:ext cx="7487695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4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81"/>
    </mc:Choice>
    <mc:Fallback xmlns="">
      <p:transition advClick="0" advTm="708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8138-D022-42F1-813C-DAEBC11F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Segmentation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4829-B354-47E5-8853-CAACC4D293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16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457888-5B38-5076-4E47-99BFBA52D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276" y="1439190"/>
            <a:ext cx="3714824" cy="254356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B7811BE-7096-D984-8A8C-562E1685FA97}"/>
              </a:ext>
            </a:extLst>
          </p:cNvPr>
          <p:cNvSpPr txBox="1">
            <a:spLocks/>
          </p:cNvSpPr>
          <p:nvPr/>
        </p:nvSpPr>
        <p:spPr bwMode="auto">
          <a:xfrm>
            <a:off x="2441305" y="1524000"/>
            <a:ext cx="5429176" cy="441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kern="0" dirty="0"/>
              <a:t>Methods:</a:t>
            </a:r>
          </a:p>
          <a:p>
            <a:pPr lvl="1">
              <a:lnSpc>
                <a:spcPct val="150000"/>
              </a:lnSpc>
            </a:pPr>
            <a:r>
              <a:rPr lang="en-US" sz="2000" kern="0" dirty="0"/>
              <a:t>U-Net</a:t>
            </a:r>
          </a:p>
          <a:p>
            <a:pPr lvl="1">
              <a:lnSpc>
                <a:spcPct val="150000"/>
              </a:lnSpc>
            </a:pPr>
            <a:r>
              <a:rPr lang="en-US" sz="2000" kern="0" dirty="0"/>
              <a:t>FCN</a:t>
            </a:r>
          </a:p>
          <a:p>
            <a:pPr lvl="1">
              <a:lnSpc>
                <a:spcPct val="150000"/>
              </a:lnSpc>
            </a:pPr>
            <a:r>
              <a:rPr lang="en-US" sz="2000" kern="0" dirty="0"/>
              <a:t>PSPNet</a:t>
            </a:r>
          </a:p>
          <a:p>
            <a:pPr lvl="1">
              <a:lnSpc>
                <a:spcPct val="150000"/>
              </a:lnSpc>
            </a:pPr>
            <a:r>
              <a:rPr lang="en-US" sz="2000" kern="0" dirty="0"/>
              <a:t>SegNet</a:t>
            </a:r>
          </a:p>
          <a:p>
            <a:pPr lvl="1">
              <a:lnSpc>
                <a:spcPct val="150000"/>
              </a:lnSpc>
            </a:pPr>
            <a:endParaRPr lang="en-US" sz="2000" kern="0" dirty="0"/>
          </a:p>
          <a:p>
            <a:pPr lvl="1">
              <a:lnSpc>
                <a:spcPct val="150000"/>
              </a:lnSpc>
            </a:pPr>
            <a:endParaRPr lang="en-US" sz="2000" kern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7884CF-BEA5-EF96-9871-7063079A0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1181100"/>
            <a:ext cx="3437183" cy="22397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18D318-82BB-9CA7-859E-C42C92E38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893" y="4439952"/>
            <a:ext cx="4092990" cy="20529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F6EBA3-6CD3-8AB1-6614-D096ABA324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5657" y="4267558"/>
            <a:ext cx="3929726" cy="20529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D21524-9DDB-40A7-FEF9-5B5F61E6F05A}"/>
              </a:ext>
            </a:extLst>
          </p:cNvPr>
          <p:cNvSpPr txBox="1"/>
          <p:nvPr/>
        </p:nvSpPr>
        <p:spPr>
          <a:xfrm>
            <a:off x="8642363" y="6320371"/>
            <a:ext cx="2693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FCN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807E3B-6966-7CB2-2E39-570F1EA558F1}"/>
              </a:ext>
            </a:extLst>
          </p:cNvPr>
          <p:cNvSpPr txBox="1"/>
          <p:nvPr/>
        </p:nvSpPr>
        <p:spPr>
          <a:xfrm>
            <a:off x="5051388" y="4038544"/>
            <a:ext cx="2693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U-Net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3ECF93-3855-07CA-0637-C4ED74EBEE1E}"/>
              </a:ext>
            </a:extLst>
          </p:cNvPr>
          <p:cNvSpPr txBox="1"/>
          <p:nvPr/>
        </p:nvSpPr>
        <p:spPr>
          <a:xfrm>
            <a:off x="8991600" y="3434279"/>
            <a:ext cx="2693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PSPNet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794CB2-EA33-7D93-E82F-F9B34E9B434A}"/>
              </a:ext>
            </a:extLst>
          </p:cNvPr>
          <p:cNvSpPr txBox="1"/>
          <p:nvPr/>
        </p:nvSpPr>
        <p:spPr>
          <a:xfrm>
            <a:off x="3853510" y="6471518"/>
            <a:ext cx="2693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SegNet</a:t>
            </a:r>
          </a:p>
        </p:txBody>
      </p:sp>
    </p:spTree>
    <p:extLst>
      <p:ext uri="{BB962C8B-B14F-4D97-AF65-F5344CB8AC3E}">
        <p14:creationId xmlns:p14="http://schemas.microsoft.com/office/powerpoint/2010/main" val="384081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81"/>
    </mc:Choice>
    <mc:Fallback xmlns="">
      <p:transition advClick="0" advTm="708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8138-D022-42F1-813C-DAEBC11F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Performance Metrics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4829-B354-47E5-8853-CAACC4D293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B7811BE-7096-D984-8A8C-562E1685FA97}"/>
              </a:ext>
            </a:extLst>
          </p:cNvPr>
          <p:cNvSpPr txBox="1">
            <a:spLocks/>
          </p:cNvSpPr>
          <p:nvPr/>
        </p:nvSpPr>
        <p:spPr bwMode="auto">
          <a:xfrm>
            <a:off x="2336800" y="1676400"/>
            <a:ext cx="9626600" cy="2819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kern="0" dirty="0"/>
              <a:t>Main metrics:</a:t>
            </a:r>
          </a:p>
          <a:p>
            <a:pPr lvl="1">
              <a:lnSpc>
                <a:spcPct val="150000"/>
              </a:lnSpc>
            </a:pPr>
            <a:r>
              <a:rPr lang="en-US" sz="2000" b="1" kern="0" dirty="0"/>
              <a:t>Precision</a:t>
            </a:r>
            <a:r>
              <a:rPr lang="en-US" sz="2000" kern="0" dirty="0"/>
              <a:t>: in the aspect of </a:t>
            </a:r>
            <a:r>
              <a:rPr lang="en-US" sz="2000" b="1" kern="0" dirty="0">
                <a:solidFill>
                  <a:srgbClr val="FF0000"/>
                </a:solidFill>
              </a:rPr>
              <a:t>False positive</a:t>
            </a:r>
            <a:r>
              <a:rPr lang="en-US" sz="2000" kern="0" dirty="0"/>
              <a:t> </a:t>
            </a:r>
          </a:p>
          <a:p>
            <a:pPr lvl="1">
              <a:lnSpc>
                <a:spcPct val="150000"/>
              </a:lnSpc>
            </a:pPr>
            <a:r>
              <a:rPr lang="en-US" sz="2000" b="1" kern="0" dirty="0"/>
              <a:t>Recall</a:t>
            </a:r>
            <a:r>
              <a:rPr lang="en-US" sz="2000" kern="0" dirty="0"/>
              <a:t>: in the aspect of </a:t>
            </a:r>
            <a:r>
              <a:rPr lang="en-US" sz="2000" b="1" kern="0" dirty="0">
                <a:solidFill>
                  <a:srgbClr val="FF0000"/>
                </a:solidFill>
              </a:rPr>
              <a:t>False negative</a:t>
            </a:r>
            <a:r>
              <a:rPr lang="en-US" sz="2000" kern="0" dirty="0"/>
              <a:t> </a:t>
            </a:r>
          </a:p>
          <a:p>
            <a:pPr lvl="1">
              <a:lnSpc>
                <a:spcPct val="150000"/>
              </a:lnSpc>
            </a:pPr>
            <a:r>
              <a:rPr lang="en-US" sz="2000" b="1" kern="0" dirty="0">
                <a:solidFill>
                  <a:srgbClr val="FF0000"/>
                </a:solidFill>
              </a:rPr>
              <a:t>F1</a:t>
            </a:r>
            <a:r>
              <a:rPr lang="en-US" sz="2000" kern="0" dirty="0"/>
              <a:t>: a balanced indicator between precision and recall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E760C-9989-F206-BF88-D3B2D5985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5983" y="4297948"/>
            <a:ext cx="9321800" cy="176730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i="1" dirty="0">
                <a:solidFill>
                  <a:srgbClr val="FF0000"/>
                </a:solidFill>
              </a:rPr>
              <a:t>All metric scores range from 0 to 1, with higher values indicating better performance.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2000" dirty="0"/>
          </a:p>
          <a:p>
            <a:pPr marL="457200" lvl="1" indent="0">
              <a:lnSpc>
                <a:spcPct val="150000"/>
              </a:lnSpc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8725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81"/>
    </mc:Choice>
    <mc:Fallback xmlns="">
      <p:transition advClick="0" advTm="7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8138-D022-42F1-813C-DAEBC11F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Segmentation - ACP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4829-B354-47E5-8853-CAACC4D293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AF9D474-D3AD-83A4-CACD-072924519388}"/>
              </a:ext>
            </a:extLst>
          </p:cNvPr>
          <p:cNvGrpSpPr/>
          <p:nvPr/>
        </p:nvGrpSpPr>
        <p:grpSpPr>
          <a:xfrm>
            <a:off x="2991397" y="3413760"/>
            <a:ext cx="7924800" cy="2514600"/>
            <a:chOff x="3124200" y="3429000"/>
            <a:chExt cx="7697274" cy="226726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D9C45F-82FC-8AB5-5E08-2E8F5BF8D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24200" y="3429000"/>
              <a:ext cx="7697274" cy="226726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96A2BB-89C0-C1C0-3A34-4F5559563C10}"/>
                </a:ext>
              </a:extLst>
            </p:cNvPr>
            <p:cNvSpPr/>
            <p:nvPr/>
          </p:nvSpPr>
          <p:spPr>
            <a:xfrm>
              <a:off x="7696201" y="3810000"/>
              <a:ext cx="914400" cy="1886266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6FE060A-EC81-00EF-D6A7-9C0FC9337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798" y="1667258"/>
            <a:ext cx="9143999" cy="4419600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sz="1800" dirty="0"/>
              <a:t>All models show close performance, with F1 score (</a:t>
            </a:r>
            <a:r>
              <a:rPr lang="en-US" sz="1800" dirty="0" err="1"/>
              <a:t>mFscore</a:t>
            </a:r>
            <a:r>
              <a:rPr lang="en-US" sz="1800" dirty="0"/>
              <a:t>) around 77% across the board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FCN-WCE achieves the highest F1-score (</a:t>
            </a:r>
            <a:r>
              <a:rPr lang="en-US" sz="1800" dirty="0" err="1"/>
              <a:t>mFscore</a:t>
            </a:r>
            <a:r>
              <a:rPr lang="en-US" sz="1800" dirty="0"/>
              <a:t> = 77.78) and precision (81.57)</a:t>
            </a:r>
          </a:p>
          <a:p>
            <a:endParaRPr lang="en-US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76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81"/>
    </mc:Choice>
    <mc:Fallback xmlns="">
      <p:transition advClick="0" advTm="708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8138-D022-42F1-813C-DAEBC11F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Segmentation - ACP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4829-B354-47E5-8853-CAACC4D293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19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F2CB77-99C8-81E8-7D4D-2598BEED3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0"/>
            <a:ext cx="5518096" cy="6858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66998A-9EDE-3AD2-623B-0F3A5F417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799" y="1667258"/>
            <a:ext cx="3638002" cy="4419600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sz="1800" dirty="0"/>
              <a:t>Good Performance with Clear Cracks: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</a:rPr>
              <a:t>Accurate segmentation for clear, well-defined cracks with distinct boundaries.</a:t>
            </a:r>
          </a:p>
          <a:p>
            <a:pPr lvl="1"/>
            <a:endParaRPr lang="en-US" sz="1600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800" dirty="0"/>
              <a:t>Poor Performance with Sealed and Alligator Cracks: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</a:rPr>
              <a:t>Incomplete or fragmented detection for sealed and complex alligator cracks.</a:t>
            </a:r>
          </a:p>
          <a:p>
            <a:pPr lvl="1">
              <a:buFontTx/>
              <a:buChar char="–"/>
            </a:pPr>
            <a:endParaRPr lang="en-US" sz="1600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800" dirty="0"/>
              <a:t>False Positives Due to Complex Background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17A2D8-97A1-FC72-4801-CCD19F4F0327}"/>
              </a:ext>
            </a:extLst>
          </p:cNvPr>
          <p:cNvSpPr/>
          <p:nvPr/>
        </p:nvSpPr>
        <p:spPr>
          <a:xfrm>
            <a:off x="6248400" y="2590800"/>
            <a:ext cx="5334000" cy="419100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81"/>
    </mc:Choice>
    <mc:Fallback xmlns="">
      <p:transition advClick="0" advTm="708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BC6EC-372C-3242-BD36-F9482BCF2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7EAB10-E3AD-E244-92FD-99A7D813F2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2</a:t>
            </a:fld>
            <a:endParaRPr lang="en-US" dirty="0"/>
          </a:p>
        </p:txBody>
      </p:sp>
      <p:sp>
        <p:nvSpPr>
          <p:cNvPr id="16" name="圆角矩形 72">
            <a:extLst>
              <a:ext uri="{FF2B5EF4-FFF2-40B4-BE49-F238E27FC236}">
                <a16:creationId xmlns:a16="http://schemas.microsoft.com/office/drawing/2014/main" id="{21AE8D2C-10DB-8847-8E4F-1352E19738CA}"/>
              </a:ext>
            </a:extLst>
          </p:cNvPr>
          <p:cNvSpPr/>
          <p:nvPr/>
        </p:nvSpPr>
        <p:spPr>
          <a:xfrm rot="10800000" flipV="1">
            <a:off x="3383220" y="200392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99801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/>
              <a:t>1</a:t>
            </a:r>
            <a:endParaRPr lang="zh-CN" altLang="en-US" dirty="0"/>
          </a:p>
        </p:txBody>
      </p:sp>
      <p:sp>
        <p:nvSpPr>
          <p:cNvPr id="18" name="圆角矩形 74">
            <a:extLst>
              <a:ext uri="{FF2B5EF4-FFF2-40B4-BE49-F238E27FC236}">
                <a16:creationId xmlns:a16="http://schemas.microsoft.com/office/drawing/2014/main" id="{B3F11BEE-600B-D24D-A61B-87C689E0EDA7}"/>
              </a:ext>
            </a:extLst>
          </p:cNvPr>
          <p:cNvSpPr/>
          <p:nvPr/>
        </p:nvSpPr>
        <p:spPr>
          <a:xfrm rot="10800000" flipV="1">
            <a:off x="3384150" y="283251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99801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/>
              <a:t>2</a:t>
            </a:r>
            <a:endParaRPr lang="zh-CN" altLang="en-US" dirty="0"/>
          </a:p>
        </p:txBody>
      </p:sp>
      <p:sp>
        <p:nvSpPr>
          <p:cNvPr id="20" name="圆角矩形 76">
            <a:extLst>
              <a:ext uri="{FF2B5EF4-FFF2-40B4-BE49-F238E27FC236}">
                <a16:creationId xmlns:a16="http://schemas.microsoft.com/office/drawing/2014/main" id="{32F2ABAB-3638-D241-98D3-7F61C76D0970}"/>
              </a:ext>
            </a:extLst>
          </p:cNvPr>
          <p:cNvSpPr/>
          <p:nvPr/>
        </p:nvSpPr>
        <p:spPr>
          <a:xfrm rot="10800000" flipV="1">
            <a:off x="3384150" y="3671868"/>
            <a:ext cx="484287" cy="491115"/>
          </a:xfrm>
          <a:prstGeom prst="roundRect">
            <a:avLst>
              <a:gd name="adj" fmla="val 5039"/>
            </a:avLst>
          </a:prstGeom>
          <a:solidFill>
            <a:srgbClr val="99801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/>
              <a:t>3</a:t>
            </a:r>
            <a:endParaRPr lang="zh-CN" altLang="en-US" dirty="0"/>
          </a:p>
        </p:txBody>
      </p:sp>
      <p:sp>
        <p:nvSpPr>
          <p:cNvPr id="22" name="文本框 86">
            <a:extLst>
              <a:ext uri="{FF2B5EF4-FFF2-40B4-BE49-F238E27FC236}">
                <a16:creationId xmlns:a16="http://schemas.microsoft.com/office/drawing/2014/main" id="{7E90E778-89FF-D14E-A1E8-FB9700B15CDC}"/>
              </a:ext>
            </a:extLst>
          </p:cNvPr>
          <p:cNvSpPr txBox="1"/>
          <p:nvPr/>
        </p:nvSpPr>
        <p:spPr>
          <a:xfrm>
            <a:off x="4552361" y="2039111"/>
            <a:ext cx="2425208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70C0"/>
                </a:solidFill>
              </a:rPr>
              <a:t>Tasks Overview 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23" name="文本框 88">
            <a:extLst>
              <a:ext uri="{FF2B5EF4-FFF2-40B4-BE49-F238E27FC236}">
                <a16:creationId xmlns:a16="http://schemas.microsoft.com/office/drawing/2014/main" id="{0031859B-C977-BD4D-9EDD-5AE333BF3B53}"/>
              </a:ext>
            </a:extLst>
          </p:cNvPr>
          <p:cNvSpPr txBox="1"/>
          <p:nvPr/>
        </p:nvSpPr>
        <p:spPr>
          <a:xfrm>
            <a:off x="4552361" y="2849290"/>
            <a:ext cx="2255289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/>
            <a:r>
              <a:rPr lang="en-US" altLang="zh-CN" dirty="0"/>
              <a:t>Task 5 updates</a:t>
            </a:r>
            <a:endParaRPr lang="zh-CN" altLang="en-US" dirty="0"/>
          </a:p>
        </p:txBody>
      </p:sp>
      <p:sp>
        <p:nvSpPr>
          <p:cNvPr id="25" name="圆角矩形 76">
            <a:extLst>
              <a:ext uri="{FF2B5EF4-FFF2-40B4-BE49-F238E27FC236}">
                <a16:creationId xmlns:a16="http://schemas.microsoft.com/office/drawing/2014/main" id="{B4B93817-06BB-3741-89A6-6495A15A80CC}"/>
              </a:ext>
            </a:extLst>
          </p:cNvPr>
          <p:cNvSpPr/>
          <p:nvPr/>
        </p:nvSpPr>
        <p:spPr>
          <a:xfrm rot="10800000" flipV="1">
            <a:off x="3384150" y="446188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99801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/>
              <a:t>4</a:t>
            </a:r>
            <a:endParaRPr lang="zh-CN" alt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1D6A1B7-9B84-954C-BBF0-C576DDDE440C}"/>
              </a:ext>
            </a:extLst>
          </p:cNvPr>
          <p:cNvSpPr/>
          <p:nvPr/>
        </p:nvSpPr>
        <p:spPr>
          <a:xfrm>
            <a:off x="4549697" y="3686593"/>
            <a:ext cx="18718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Future Work</a:t>
            </a:r>
            <a:endParaRPr lang="zh-CN" alt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3B92927-9BC0-774F-8D07-3A98DDD59867}"/>
              </a:ext>
            </a:extLst>
          </p:cNvPr>
          <p:cNvSpPr/>
          <p:nvPr/>
        </p:nvSpPr>
        <p:spPr>
          <a:xfrm>
            <a:off x="4549697" y="4476609"/>
            <a:ext cx="9868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Q &amp; 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5424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8138-D022-42F1-813C-DAEBC11F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Segmentation - JCP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4829-B354-47E5-8853-CAACC4D293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20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590956-2C8E-7384-B7A2-FE7CD9FE4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581400"/>
            <a:ext cx="8110608" cy="23622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8C24246-D71A-FC4E-D9D1-5C40D82FC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798" y="1667258"/>
            <a:ext cx="9143999" cy="441960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800" dirty="0"/>
              <a:t>All models show close performance, with F1 score (</a:t>
            </a:r>
            <a:r>
              <a:rPr lang="en-US" sz="1800" dirty="0" err="1"/>
              <a:t>mFscore</a:t>
            </a:r>
            <a:r>
              <a:rPr lang="en-US" sz="1800" dirty="0"/>
              <a:t>) around 90% across the board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800" dirty="0"/>
              <a:t>PSPNet-WCE achieves the highest F1-score (</a:t>
            </a:r>
            <a:r>
              <a:rPr lang="en-US" sz="1800" dirty="0" err="1"/>
              <a:t>mFscore</a:t>
            </a:r>
            <a:r>
              <a:rPr lang="en-US" sz="1800" dirty="0"/>
              <a:t> = 92.24)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800" dirty="0"/>
              <a:t>Performance is significantly better than that of ACP</a:t>
            </a:r>
          </a:p>
          <a:p>
            <a:pPr marL="285750" indent="-285750">
              <a:buFontTx/>
              <a:buChar char="-"/>
            </a:pP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D5F844-F379-A2A2-B423-00C835778C6A}"/>
              </a:ext>
            </a:extLst>
          </p:cNvPr>
          <p:cNvSpPr/>
          <p:nvPr/>
        </p:nvSpPr>
        <p:spPr>
          <a:xfrm>
            <a:off x="7698543" y="4038600"/>
            <a:ext cx="941429" cy="188976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1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81"/>
    </mc:Choice>
    <mc:Fallback xmlns="">
      <p:transition advClick="0" advTm="708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8138-D022-42F1-813C-DAEBC11F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Segmentation - JCP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4829-B354-47E5-8853-CAACC4D293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AE1188-2530-DF7E-8BB5-D73A0D04EBF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22"/>
          <a:stretch/>
        </p:blipFill>
        <p:spPr>
          <a:xfrm>
            <a:off x="6248400" y="76200"/>
            <a:ext cx="5535283" cy="67056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9DB44D1-5C61-5942-C44F-7DD646DF1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799" y="1667258"/>
            <a:ext cx="3638002" cy="4419600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sz="1800" dirty="0"/>
              <a:t>Good Performance with Clear Cracks: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</a:rPr>
              <a:t>Accurate segmentation for clear, well-defined cracks with distinct boundaries.</a:t>
            </a:r>
          </a:p>
          <a:p>
            <a:pPr lvl="1"/>
            <a:endParaRPr lang="en-US" sz="1600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800" dirty="0"/>
              <a:t>Poor Performance with thin cracks: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</a:rPr>
              <a:t>Incomplete or fragmented detection for thin cracks.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800" dirty="0"/>
              <a:t>Much less False Positives compared to ACP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4F88CE-749F-985D-EF8E-AA020599631F}"/>
              </a:ext>
            </a:extLst>
          </p:cNvPr>
          <p:cNvSpPr/>
          <p:nvPr/>
        </p:nvSpPr>
        <p:spPr>
          <a:xfrm>
            <a:off x="6349041" y="2595664"/>
            <a:ext cx="5334000" cy="419100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5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81"/>
    </mc:Choice>
    <mc:Fallback xmlns="">
      <p:transition advClick="0" advTm="708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8138-D022-42F1-813C-DAEBC11F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Segmentation - CRCP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4829-B354-47E5-8853-CAACC4D293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22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B87263-C754-E273-0C52-5EB1EB143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610358"/>
            <a:ext cx="8156447" cy="24384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FDF9ECA-BBD0-60A4-080D-559C184DA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798" y="1667258"/>
            <a:ext cx="9143999" cy="441960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800" dirty="0"/>
              <a:t>All models show close performance, with F1 score (</a:t>
            </a:r>
            <a:r>
              <a:rPr lang="en-US" sz="1800" dirty="0" err="1"/>
              <a:t>mFscore</a:t>
            </a:r>
            <a:r>
              <a:rPr lang="en-US" sz="1800" dirty="0"/>
              <a:t>) around 77% across the board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800" dirty="0"/>
              <a:t>PSPNet-WCE achieves the highest F1-score (</a:t>
            </a:r>
            <a:r>
              <a:rPr lang="en-US" sz="1800" dirty="0" err="1"/>
              <a:t>mFscore</a:t>
            </a:r>
            <a:r>
              <a:rPr lang="en-US" sz="1800" dirty="0"/>
              <a:t> = 78.99)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800" dirty="0"/>
              <a:t>Performance is similar compared to ACP, significantly lower than JCP</a:t>
            </a:r>
          </a:p>
          <a:p>
            <a:pPr marL="285750" indent="-285750">
              <a:buFontTx/>
              <a:buChar char="-"/>
            </a:pP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5E6D3E-47C1-C18C-00AC-2774853BFF76}"/>
              </a:ext>
            </a:extLst>
          </p:cNvPr>
          <p:cNvSpPr/>
          <p:nvPr/>
        </p:nvSpPr>
        <p:spPr>
          <a:xfrm>
            <a:off x="7848600" y="4158998"/>
            <a:ext cx="941429" cy="188976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8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81"/>
    </mc:Choice>
    <mc:Fallback xmlns="">
      <p:transition advClick="0" advTm="708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8138-D022-42F1-813C-DAEBC11F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Segmentation - CRCP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4829-B354-47E5-8853-CAACC4D293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73FF77-4CAD-9701-F6C4-28F68525412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12"/>
          <a:stretch/>
        </p:blipFill>
        <p:spPr>
          <a:xfrm>
            <a:off x="6400800" y="76200"/>
            <a:ext cx="5318008" cy="67818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9B529F-F801-D639-6E6D-84B6D8B9C3FA}"/>
              </a:ext>
            </a:extLst>
          </p:cNvPr>
          <p:cNvSpPr txBox="1">
            <a:spLocks/>
          </p:cNvSpPr>
          <p:nvPr/>
        </p:nvSpPr>
        <p:spPr bwMode="auto">
          <a:xfrm>
            <a:off x="2381799" y="1667258"/>
            <a:ext cx="3638002" cy="441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sz="1800" kern="0" dirty="0"/>
              <a:t>Good Performance with Clear Cracks: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</a:rPr>
              <a:t>Accurate segmentation for clear, well-defined cracks with distinct boundaries.</a:t>
            </a:r>
          </a:p>
          <a:p>
            <a:pPr lvl="1"/>
            <a:endParaRPr lang="en-US" sz="1600" kern="0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800" kern="0" dirty="0"/>
              <a:t>Poor Performance with Sealed and Thin Cracks: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/>
                </a:solidFill>
              </a:rPr>
              <a:t>Incomplete or fragmented detection for sealed and thin cracks.</a:t>
            </a:r>
          </a:p>
          <a:p>
            <a:pPr lvl="1"/>
            <a:endParaRPr lang="en-US" sz="1600" kern="0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800" kern="0" dirty="0"/>
              <a:t>False Positives Due to Complex Background</a:t>
            </a:r>
            <a:endParaRPr lang="en-US" sz="1800" b="1" kern="0" dirty="0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A8C12C-7537-61A6-B638-064346F52B3C}"/>
              </a:ext>
            </a:extLst>
          </p:cNvPr>
          <p:cNvSpPr/>
          <p:nvPr/>
        </p:nvSpPr>
        <p:spPr>
          <a:xfrm>
            <a:off x="6384808" y="2590800"/>
            <a:ext cx="5334000" cy="419100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16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81"/>
    </mc:Choice>
    <mc:Fallback xmlns="">
      <p:transition advClick="0" advTm="708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8138-D022-42F1-813C-DAEBC11F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Segmentation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4829-B354-47E5-8853-CAACC4D293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FD673-0440-7DEB-442E-8DEB5C608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0315" y="1676400"/>
            <a:ext cx="9144000" cy="4419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Summary: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Better performance with JCP (92.24%), compared to ACP (77.78%) and CRCP (78.99%)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Small sample size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Additional steps needed to satisfy TxDOT’s requirement</a:t>
            </a:r>
          </a:p>
        </p:txBody>
      </p:sp>
    </p:spTree>
    <p:extLst>
      <p:ext uri="{BB962C8B-B14F-4D97-AF65-F5344CB8AC3E}">
        <p14:creationId xmlns:p14="http://schemas.microsoft.com/office/powerpoint/2010/main" val="389102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81"/>
    </mc:Choice>
    <mc:Fallback xmlns="">
      <p:transition advClick="0" advTm="708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8138-D022-42F1-813C-DAEBC11F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Distress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4829-B354-47E5-8853-CAACC4D293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23746CC-A798-D246-3F14-3A79812A5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6800" y="1676400"/>
            <a:ext cx="9144000" cy="82008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After revision, a total of </a:t>
            </a:r>
            <a:r>
              <a:rPr lang="en-US" sz="2000" b="1" dirty="0">
                <a:solidFill>
                  <a:srgbClr val="FF0000"/>
                </a:solidFill>
              </a:rPr>
              <a:t>12,123 images </a:t>
            </a:r>
            <a:r>
              <a:rPr lang="en-US" sz="2000" dirty="0"/>
              <a:t>for distress detection are adopted for AI/ML model training.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F2B900D-8E7D-52B8-B1DA-7C7D9CF9CD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102396"/>
              </p:ext>
            </p:extLst>
          </p:nvPr>
        </p:nvGraphicFramePr>
        <p:xfrm>
          <a:off x="2873804" y="3429000"/>
          <a:ext cx="7613855" cy="18903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12434">
                  <a:extLst>
                    <a:ext uri="{9D8B030D-6E8A-4147-A177-3AD203B41FA5}">
                      <a16:colId xmlns:a16="http://schemas.microsoft.com/office/drawing/2014/main" val="387764316"/>
                    </a:ext>
                  </a:extLst>
                </a:gridCol>
                <a:gridCol w="1956181">
                  <a:extLst>
                    <a:ext uri="{9D8B030D-6E8A-4147-A177-3AD203B41FA5}">
                      <a16:colId xmlns:a16="http://schemas.microsoft.com/office/drawing/2014/main" val="180720427"/>
                    </a:ext>
                  </a:extLst>
                </a:gridCol>
                <a:gridCol w="3745240">
                  <a:extLst>
                    <a:ext uri="{9D8B030D-6E8A-4147-A177-3AD203B41FA5}">
                      <a16:colId xmlns:a16="http://schemas.microsoft.com/office/drawing/2014/main" val="1514310224"/>
                    </a:ext>
                  </a:extLst>
                </a:gridCol>
              </a:tblGrid>
              <a:tr h="46526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Annotation type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Pavement Type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Number of annotated images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72278"/>
                  </a:ext>
                </a:extLst>
              </a:tr>
              <a:tr h="465260">
                <a:tc rowSpan="3"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Detection</a:t>
                      </a:r>
                    </a:p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(Bounding box &amp; distress class)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ACP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5,201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91012"/>
                  </a:ext>
                </a:extLst>
              </a:tr>
              <a:tr h="479913">
                <a:tc vMerge="1">
                  <a:txBody>
                    <a:bodyPr/>
                    <a:lstStyle/>
                    <a:p>
                      <a:pPr marL="0" marR="0" indent="0" algn="ctr" defTabSz="457200" rtl="0" eaLnBrk="1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McLennan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JCP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6,922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562730"/>
                  </a:ext>
                </a:extLst>
              </a:tr>
              <a:tr h="479913">
                <a:tc vMerge="1">
                  <a:txBody>
                    <a:bodyPr/>
                    <a:lstStyle/>
                    <a:p>
                      <a:pPr marL="0" marR="0" indent="0" algn="ctr" defTabSz="457200" rtl="0" eaLnBrk="1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Harrison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CRCP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22350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7D54358-E8B1-C6B0-18A5-029D75C27769}"/>
              </a:ext>
            </a:extLst>
          </p:cNvPr>
          <p:cNvSpPr txBox="1"/>
          <p:nvPr/>
        </p:nvSpPr>
        <p:spPr>
          <a:xfrm>
            <a:off x="4343400" y="2929840"/>
            <a:ext cx="4575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Detection Annotation Summary</a:t>
            </a:r>
          </a:p>
        </p:txBody>
      </p:sp>
    </p:spTree>
    <p:extLst>
      <p:ext uri="{BB962C8B-B14F-4D97-AF65-F5344CB8AC3E}">
        <p14:creationId xmlns:p14="http://schemas.microsoft.com/office/powerpoint/2010/main" val="257637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81"/>
    </mc:Choice>
    <mc:Fallback xmlns="">
      <p:transition advClick="0" advTm="708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8138-D022-42F1-813C-DAEBC11F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ACP Detection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4829-B354-47E5-8853-CAACC4D293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26</a:t>
            </a:fld>
            <a:endParaRPr lang="en-US" dirty="0"/>
          </a:p>
        </p:txBody>
      </p:sp>
      <p:pic>
        <p:nvPicPr>
          <p:cNvPr id="1036" name="Picture 12" descr="Output image">
            <a:extLst>
              <a:ext uri="{FF2B5EF4-FFF2-40B4-BE49-F238E27FC236}">
                <a16:creationId xmlns:a16="http://schemas.microsoft.com/office/drawing/2014/main" id="{C89EB7C8-58D5-C045-40B9-4BBE23BF8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9899" y="3018037"/>
            <a:ext cx="9113520" cy="361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356303D-2078-D3CC-2083-1F5557B74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799" y="1667258"/>
            <a:ext cx="9144000" cy="4419600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sz="1800" dirty="0"/>
              <a:t>Train : Validation : Test = 70% : 15% : 15%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Imbalanced dataset</a:t>
            </a:r>
          </a:p>
          <a:p>
            <a:pPr marL="285750" indent="-285750">
              <a:buFontTx/>
              <a:buChar char="-"/>
            </a:pPr>
            <a:r>
              <a:rPr lang="en-US" sz="1800" i="1" u="sng" dirty="0"/>
              <a:t>Block cracks </a:t>
            </a:r>
            <a:r>
              <a:rPr lang="en-US" sz="1800" dirty="0"/>
              <a:t>and </a:t>
            </a:r>
            <a:r>
              <a:rPr lang="en-US" sz="1800" i="1" u="sng" dirty="0"/>
              <a:t>Potholes and others </a:t>
            </a:r>
            <a:r>
              <a:rPr lang="en-US" sz="1800" dirty="0"/>
              <a:t>under </a:t>
            </a:r>
            <a:r>
              <a:rPr lang="en-US" sz="1800" b="1" dirty="0">
                <a:solidFill>
                  <a:srgbClr val="FF0000"/>
                </a:solidFill>
              </a:rPr>
              <a:t>200 </a:t>
            </a:r>
          </a:p>
        </p:txBody>
      </p:sp>
    </p:spTree>
    <p:extLst>
      <p:ext uri="{BB962C8B-B14F-4D97-AF65-F5344CB8AC3E}">
        <p14:creationId xmlns:p14="http://schemas.microsoft.com/office/powerpoint/2010/main" val="80655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81"/>
    </mc:Choice>
    <mc:Fallback xmlns="">
      <p:transition advClick="0" advTm="708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8138-D022-42F1-813C-DAEBC11F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JCP Detection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4829-B354-47E5-8853-CAACC4D293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27</a:t>
            </a:fld>
            <a:endParaRPr lang="en-US" dirty="0"/>
          </a:p>
        </p:txBody>
      </p:sp>
      <p:pic>
        <p:nvPicPr>
          <p:cNvPr id="2050" name="Picture 2" descr="Output image">
            <a:extLst>
              <a:ext uri="{FF2B5EF4-FFF2-40B4-BE49-F238E27FC236}">
                <a16:creationId xmlns:a16="http://schemas.microsoft.com/office/drawing/2014/main" id="{B39B2136-5966-0425-5882-08FF4ACD2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89200" y="3066456"/>
            <a:ext cx="8991600" cy="357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61BA15-9385-8223-BBB1-4B5B2923B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799" y="1667258"/>
            <a:ext cx="9144000" cy="4419600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sz="1800" dirty="0"/>
              <a:t>Train : Validation : Test = 70% : 15% : 15%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Imbalanced dataset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7 distress classes with instance number under </a:t>
            </a:r>
            <a:r>
              <a:rPr lang="en-US" sz="1800" b="1" dirty="0">
                <a:solidFill>
                  <a:srgbClr val="FF0000"/>
                </a:solidFill>
              </a:rPr>
              <a:t>200 </a:t>
            </a:r>
          </a:p>
        </p:txBody>
      </p:sp>
    </p:spTree>
    <p:extLst>
      <p:ext uri="{BB962C8B-B14F-4D97-AF65-F5344CB8AC3E}">
        <p14:creationId xmlns:p14="http://schemas.microsoft.com/office/powerpoint/2010/main" val="255099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81"/>
    </mc:Choice>
    <mc:Fallback xmlns="">
      <p:transition advClick="0" advTm="708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8138-D022-42F1-813C-DAEBC11F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Distress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4829-B354-47E5-8853-CAACC4D293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28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B7811BE-7096-D984-8A8C-562E1685FA97}"/>
              </a:ext>
            </a:extLst>
          </p:cNvPr>
          <p:cNvSpPr txBox="1">
            <a:spLocks/>
          </p:cNvSpPr>
          <p:nvPr/>
        </p:nvSpPr>
        <p:spPr bwMode="auto">
          <a:xfrm>
            <a:off x="2336800" y="1600200"/>
            <a:ext cx="5429176" cy="441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kern="0" dirty="0"/>
              <a:t>Methods:</a:t>
            </a:r>
          </a:p>
          <a:p>
            <a:pPr lvl="1">
              <a:lnSpc>
                <a:spcPct val="150000"/>
              </a:lnSpc>
            </a:pPr>
            <a:r>
              <a:rPr lang="en-US" sz="2000" kern="0" dirty="0"/>
              <a:t>One-stage methods (YOLO)</a:t>
            </a:r>
          </a:p>
          <a:p>
            <a:pPr lvl="1">
              <a:lnSpc>
                <a:spcPct val="150000"/>
              </a:lnSpc>
            </a:pPr>
            <a:r>
              <a:rPr lang="en-US" sz="2000" kern="0" dirty="0"/>
              <a:t>Two-stage methods (Faster R-CNN)</a:t>
            </a:r>
          </a:p>
          <a:p>
            <a:pPr lvl="1">
              <a:lnSpc>
                <a:spcPct val="150000"/>
              </a:lnSpc>
            </a:pPr>
            <a:endParaRPr lang="en-US" sz="2000" kern="0" dirty="0"/>
          </a:p>
          <a:p>
            <a:pPr lvl="1">
              <a:lnSpc>
                <a:spcPct val="150000"/>
              </a:lnSpc>
            </a:pPr>
            <a:endParaRPr lang="en-US" sz="2000" kern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65E82A-7352-DBE8-D4FA-2CA06FC2E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272" y="3371374"/>
            <a:ext cx="4910231" cy="2877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D6A05E-AD7C-B43F-7BA4-13DD41808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428" y="2711894"/>
            <a:ext cx="3791543" cy="353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47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81"/>
    </mc:Choice>
    <mc:Fallback xmlns="">
      <p:transition advClick="0" advTm="708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8138-D022-42F1-813C-DAEBC11F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Distress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4829-B354-47E5-8853-CAACC4D293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29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B7811BE-7096-D984-8A8C-562E1685FA97}"/>
              </a:ext>
            </a:extLst>
          </p:cNvPr>
          <p:cNvSpPr txBox="1">
            <a:spLocks/>
          </p:cNvSpPr>
          <p:nvPr/>
        </p:nvSpPr>
        <p:spPr bwMode="auto">
          <a:xfrm>
            <a:off x="2336800" y="1600200"/>
            <a:ext cx="5429176" cy="441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kern="0" dirty="0"/>
              <a:t>Proposed methods:</a:t>
            </a:r>
          </a:p>
          <a:p>
            <a:pPr lvl="1">
              <a:lnSpc>
                <a:spcPct val="150000"/>
              </a:lnSpc>
            </a:pPr>
            <a:r>
              <a:rPr lang="en-US" sz="2000" kern="0" dirty="0"/>
              <a:t>MoPac </a:t>
            </a:r>
          </a:p>
          <a:p>
            <a:pPr lvl="1">
              <a:lnSpc>
                <a:spcPct val="150000"/>
              </a:lnSpc>
            </a:pPr>
            <a:r>
              <a:rPr lang="en-US" sz="2000" kern="0" dirty="0"/>
              <a:t>Attention-based neural network</a:t>
            </a:r>
          </a:p>
          <a:p>
            <a:pPr lvl="1">
              <a:lnSpc>
                <a:spcPct val="150000"/>
              </a:lnSpc>
            </a:pPr>
            <a:endParaRPr lang="en-US" sz="2000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1B2FFA-5395-CCD7-54E2-6CA2037D8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3291828"/>
            <a:ext cx="6782747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4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81"/>
    </mc:Choice>
    <mc:Fallback xmlns="">
      <p:transition advClick="0" advTm="708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D749C-67AD-4ADC-9869-6D116B654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F00AE-6A53-4ED7-9E7D-C47E4C90B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0" y="1676400"/>
            <a:ext cx="9144000" cy="4419600"/>
          </a:xfrm>
        </p:spPr>
        <p:txBody>
          <a:bodyPr/>
          <a:lstStyle/>
          <a:p>
            <a:pPr marL="342900" indent="-342900" algn="l" rtl="0" eaLnBrk="1" fontAlgn="b" latinLnBrk="0" hangingPunct="1">
              <a:spcBef>
                <a:spcPts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US" sz="2000" i="0" u="none" strike="noStrike" kern="1200" spc="0" dirty="0">
                <a:solidFill>
                  <a:schemeClr val="bg1">
                    <a:lumMod val="65000"/>
                  </a:schemeClr>
                </a:solidFill>
                <a:effectLst/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Project Management</a:t>
            </a:r>
            <a:endParaRPr lang="en-US" sz="2000" i="0" u="none" strike="noStrike" dirty="0">
              <a:solidFill>
                <a:schemeClr val="bg1">
                  <a:lumMod val="65000"/>
                </a:schemeClr>
              </a:solidFill>
              <a:effectLst/>
            </a:endParaRPr>
          </a:p>
          <a:p>
            <a:pPr marL="342900" indent="-342900" fontAlgn="b">
              <a:spcBef>
                <a:spcPts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US" sz="2000" kern="1200" dirty="0">
                <a:solidFill>
                  <a:schemeClr val="bg1">
                    <a:lumMod val="65000"/>
                  </a:schemeClr>
                </a:solidFill>
                <a:ea typeface="ＭＳ Ｐゴシック" panose="020B0600070205080204" pitchFamily="34" charset="-128"/>
              </a:rPr>
              <a:t>Review Literature on Pavement Condition Assessment and Artificial Intelligence </a:t>
            </a:r>
          </a:p>
          <a:p>
            <a:pPr marL="342900" indent="-342900" fontAlgn="b">
              <a:spcBef>
                <a:spcPts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US" sz="2000" kern="1200" dirty="0">
                <a:solidFill>
                  <a:schemeClr val="bg1">
                    <a:lumMod val="65000"/>
                  </a:schemeClr>
                </a:solidFill>
                <a:ea typeface="ＭＳ Ｐゴシック" panose="020B0600070205080204" pitchFamily="34" charset="-128"/>
              </a:rPr>
              <a:t>Establish a Library of Pavement 2D/3D Images in AASHTO Standard Format </a:t>
            </a:r>
          </a:p>
          <a:p>
            <a:pPr marL="342900" indent="-342900" fontAlgn="b">
              <a:spcBef>
                <a:spcPts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US" sz="2000" kern="1200" dirty="0">
                <a:solidFill>
                  <a:schemeClr val="bg1">
                    <a:lumMod val="65000"/>
                  </a:schemeClr>
                </a:solidFill>
                <a:ea typeface="ＭＳ Ｐゴシック" panose="020B0600070205080204" pitchFamily="34" charset="-128"/>
              </a:rPr>
              <a:t>Evaluate Current Practices of Pavement Condition Assessment </a:t>
            </a:r>
          </a:p>
          <a:p>
            <a:pPr marL="342900" indent="-342900" fontAlgn="b">
              <a:spcBef>
                <a:spcPts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US" sz="2000" b="1" kern="1200" dirty="0">
                <a:ea typeface="ＭＳ Ｐゴシック" panose="020B0600070205080204" pitchFamily="34" charset="-128"/>
              </a:rPr>
              <a:t>Develop Machine Learning Based Models for Pavement Distress Measurement </a:t>
            </a:r>
          </a:p>
          <a:p>
            <a:pPr marL="342900" indent="-342900" fontAlgn="b">
              <a:spcBef>
                <a:spcPts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US" sz="2000" kern="12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Develop Practical Tools for Pavement Condition Assessment </a:t>
            </a:r>
          </a:p>
          <a:p>
            <a:pPr marL="342900" indent="-342900" fontAlgn="b">
              <a:spcBef>
                <a:spcPts val="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US" sz="2000" kern="12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Pilot Study for Machine Learning Based Pavement Condition Assessment Implementation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0F79E-9951-43B3-94FB-C7738A886F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233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8138-D022-42F1-813C-DAEBC11F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Performance Metrics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4829-B354-47E5-8853-CAACC4D293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30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B7811BE-7096-D984-8A8C-562E1685FA97}"/>
              </a:ext>
            </a:extLst>
          </p:cNvPr>
          <p:cNvSpPr txBox="1">
            <a:spLocks/>
          </p:cNvSpPr>
          <p:nvPr/>
        </p:nvSpPr>
        <p:spPr bwMode="auto">
          <a:xfrm>
            <a:off x="2336800" y="1676400"/>
            <a:ext cx="9626600" cy="441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kern="0" dirty="0"/>
              <a:t>Main metrics:</a:t>
            </a:r>
          </a:p>
          <a:p>
            <a:pPr lvl="1">
              <a:lnSpc>
                <a:spcPct val="150000"/>
              </a:lnSpc>
            </a:pPr>
            <a:r>
              <a:rPr lang="en-US" sz="2000" b="1" kern="0" dirty="0"/>
              <a:t>Precision</a:t>
            </a:r>
            <a:r>
              <a:rPr lang="en-US" sz="2000" kern="0" dirty="0"/>
              <a:t>: in the aspect of </a:t>
            </a:r>
            <a:r>
              <a:rPr lang="en-US" sz="2000" b="1" kern="0" dirty="0">
                <a:solidFill>
                  <a:srgbClr val="FF0000"/>
                </a:solidFill>
              </a:rPr>
              <a:t>False positive</a:t>
            </a:r>
            <a:r>
              <a:rPr lang="en-US" sz="2000" kern="0" dirty="0"/>
              <a:t> </a:t>
            </a:r>
          </a:p>
          <a:p>
            <a:pPr lvl="1">
              <a:lnSpc>
                <a:spcPct val="150000"/>
              </a:lnSpc>
            </a:pPr>
            <a:r>
              <a:rPr lang="en-US" sz="2000" b="1" kern="0" dirty="0"/>
              <a:t>Recall</a:t>
            </a:r>
            <a:r>
              <a:rPr lang="en-US" sz="2000" kern="0" dirty="0"/>
              <a:t>: in the aspect of </a:t>
            </a:r>
            <a:r>
              <a:rPr lang="en-US" sz="2000" b="1" kern="0" dirty="0">
                <a:solidFill>
                  <a:srgbClr val="FF0000"/>
                </a:solidFill>
              </a:rPr>
              <a:t>False negative</a:t>
            </a:r>
            <a:r>
              <a:rPr lang="en-US" sz="2000" kern="0" dirty="0"/>
              <a:t> </a:t>
            </a:r>
          </a:p>
          <a:p>
            <a:pPr lvl="1">
              <a:lnSpc>
                <a:spcPct val="150000"/>
              </a:lnSpc>
            </a:pPr>
            <a:r>
              <a:rPr lang="en-US" sz="2000" b="1" kern="0" dirty="0"/>
              <a:t>F1</a:t>
            </a:r>
            <a:r>
              <a:rPr lang="en-US" sz="2000" kern="0" dirty="0"/>
              <a:t>: a balanced indicator between precision and recall</a:t>
            </a:r>
          </a:p>
          <a:p>
            <a:pPr lvl="1">
              <a:lnSpc>
                <a:spcPct val="150000"/>
              </a:lnSpc>
            </a:pPr>
            <a:r>
              <a:rPr lang="en-US" sz="2000" b="1" kern="0" dirty="0">
                <a:solidFill>
                  <a:srgbClr val="FF0000"/>
                </a:solidFill>
              </a:rPr>
              <a:t>mAP</a:t>
            </a:r>
            <a:r>
              <a:rPr lang="en-US" sz="2000" kern="0" dirty="0"/>
              <a:t>: a more comprehensive metric, considering the model's precision and recall across multiple thresholds</a:t>
            </a:r>
          </a:p>
        </p:txBody>
      </p:sp>
    </p:spTree>
    <p:extLst>
      <p:ext uri="{BB962C8B-B14F-4D97-AF65-F5344CB8AC3E}">
        <p14:creationId xmlns:p14="http://schemas.microsoft.com/office/powerpoint/2010/main" val="370523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81"/>
    </mc:Choice>
    <mc:Fallback xmlns="">
      <p:transition advClick="0" advTm="708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8138-D022-42F1-813C-DAEBC11F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Detection - ACP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4829-B354-47E5-8853-CAACC4D293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78857B9-3B28-E5DA-923E-043D11364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6800" y="1671829"/>
            <a:ext cx="9144000" cy="206654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Experiment setting:</a:t>
            </a:r>
          </a:p>
          <a:p>
            <a:pPr marL="285750">
              <a:lnSpc>
                <a:spcPct val="150000"/>
              </a:lnSpc>
              <a:buFontTx/>
              <a:buChar char="-"/>
            </a:pPr>
            <a:r>
              <a:rPr lang="en-US" dirty="0"/>
              <a:t>YOLOv5s(setting 1) : Original size + single channel input + anchor</a:t>
            </a:r>
          </a:p>
          <a:p>
            <a:pPr marL="285750">
              <a:lnSpc>
                <a:spcPct val="150000"/>
              </a:lnSpc>
              <a:buFontTx/>
              <a:buChar char="-"/>
            </a:pPr>
            <a:r>
              <a:rPr lang="en-US" dirty="0"/>
              <a:t>YOLOv5s(setting 2) : Original size + single channel input</a:t>
            </a:r>
          </a:p>
          <a:p>
            <a:pPr marL="285750">
              <a:lnSpc>
                <a:spcPct val="150000"/>
              </a:lnSpc>
              <a:buFontTx/>
              <a:buChar char="-"/>
            </a:pPr>
            <a:r>
              <a:rPr lang="en-US" dirty="0"/>
              <a:t>YOLOv5s(setting 3) : Reduced size + three-channel input + anchor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43D9DD-8066-B929-8410-1DD987438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611" y="3657600"/>
            <a:ext cx="7678378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62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81"/>
    </mc:Choice>
    <mc:Fallback xmlns="">
      <p:transition advClick="0" advTm="708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8138-D022-42F1-813C-DAEBC11F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Detection - ACP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4829-B354-47E5-8853-CAACC4D293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32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C08DFA-1A9E-3CDD-BD44-1EC4A7739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611" y="3657600"/>
            <a:ext cx="7678378" cy="25908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78857B9-3B28-E5DA-923E-043D11364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6800" y="1671829"/>
            <a:ext cx="9144000" cy="206654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Performance:</a:t>
            </a:r>
          </a:p>
          <a:p>
            <a:pPr marL="285750">
              <a:lnSpc>
                <a:spcPct val="150000"/>
              </a:lnSpc>
              <a:buFontTx/>
              <a:buChar char="-"/>
            </a:pPr>
            <a:r>
              <a:rPr lang="en-US" dirty="0"/>
              <a:t>YOLOv5s(setting 3) yielded the best mAP (</a:t>
            </a:r>
            <a:r>
              <a:rPr lang="en-US" b="1" dirty="0">
                <a:solidFill>
                  <a:srgbClr val="FF0000"/>
                </a:solidFill>
              </a:rPr>
              <a:t>0.64</a:t>
            </a:r>
            <a:r>
              <a:rPr lang="en-US" dirty="0"/>
              <a:t>) by a large margin</a:t>
            </a:r>
          </a:p>
          <a:p>
            <a:pPr marL="285750">
              <a:lnSpc>
                <a:spcPct val="150000"/>
              </a:lnSpc>
              <a:buFontTx/>
              <a:buChar char="-"/>
            </a:pPr>
            <a:r>
              <a:rPr lang="en-US" dirty="0"/>
              <a:t>YOLOv8 performed worse than YOLOv5</a:t>
            </a:r>
          </a:p>
          <a:p>
            <a:pPr marL="285750">
              <a:lnSpc>
                <a:spcPct val="150000"/>
              </a:lnSpc>
              <a:buFontTx/>
              <a:buChar char="-"/>
            </a:pPr>
            <a:r>
              <a:rPr lang="en-US" dirty="0"/>
              <a:t>Faster RCNN yielded the lowest performance</a:t>
            </a:r>
          </a:p>
          <a:p>
            <a:pPr marL="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070890-56A4-680C-4F59-1A5EDC5FF6EB}"/>
              </a:ext>
            </a:extLst>
          </p:cNvPr>
          <p:cNvSpPr/>
          <p:nvPr/>
        </p:nvSpPr>
        <p:spPr>
          <a:xfrm>
            <a:off x="8458200" y="4170742"/>
            <a:ext cx="941429" cy="200145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51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81"/>
    </mc:Choice>
    <mc:Fallback xmlns="">
      <p:transition advClick="0" advTm="708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8138-D022-42F1-813C-DAEBC11F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Detection - ACP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4829-B354-47E5-8853-CAACC4D293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80589E5-9CC1-8F45-185B-B95436B0C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6800" y="1752600"/>
            <a:ext cx="9144000" cy="2066542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800" dirty="0"/>
              <a:t>High mAP50 scores for Joint, Lane longitudinal, and Sealed longitudinal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800" dirty="0"/>
              <a:t>Lower mAP50 scores for classes like Pothole (0.23), Longitudinal (0.44), and Transverse (0.56)</a:t>
            </a:r>
          </a:p>
          <a:p>
            <a:pPr marL="285750">
              <a:lnSpc>
                <a:spcPct val="150000"/>
              </a:lnSpc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</p:txBody>
      </p:sp>
      <p:pic>
        <p:nvPicPr>
          <p:cNvPr id="3078" name="Picture 6" descr="Output image">
            <a:extLst>
              <a:ext uri="{FF2B5EF4-FFF2-40B4-BE49-F238E27FC236}">
                <a16:creationId xmlns:a16="http://schemas.microsoft.com/office/drawing/2014/main" id="{B0C454F4-2D26-2772-AE5F-38CEB3AC0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7600" y="3311645"/>
            <a:ext cx="6400800" cy="318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624F3A2-F1B1-E700-851A-9A81B385B5A8}"/>
              </a:ext>
            </a:extLst>
          </p:cNvPr>
          <p:cNvSpPr/>
          <p:nvPr/>
        </p:nvSpPr>
        <p:spPr>
          <a:xfrm>
            <a:off x="9410700" y="4800600"/>
            <a:ext cx="609600" cy="8126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AFBDB1-BFAF-671E-FD7D-6A29CA504836}"/>
              </a:ext>
            </a:extLst>
          </p:cNvPr>
          <p:cNvSpPr txBox="1"/>
          <p:nvPr/>
        </p:nvSpPr>
        <p:spPr>
          <a:xfrm>
            <a:off x="10386060" y="4169509"/>
            <a:ext cx="14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Not enough sample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BA31BE7-3C63-3779-6288-AC5F1CAA1E91}"/>
              </a:ext>
            </a:extLst>
          </p:cNvPr>
          <p:cNvCxnSpPr>
            <a:cxnSpLocks/>
            <a:stCxn id="8" idx="1"/>
            <a:endCxn id="7" idx="0"/>
          </p:cNvCxnSpPr>
          <p:nvPr/>
        </p:nvCxnSpPr>
        <p:spPr bwMode="auto">
          <a:xfrm flipH="1">
            <a:off x="9715500" y="4492675"/>
            <a:ext cx="670560" cy="30792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229C1F8-92DD-B99F-C206-C0D18055EFDC}"/>
              </a:ext>
            </a:extLst>
          </p:cNvPr>
          <p:cNvSpPr/>
          <p:nvPr/>
        </p:nvSpPr>
        <p:spPr>
          <a:xfrm>
            <a:off x="4038600" y="4163656"/>
            <a:ext cx="609600" cy="13227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1F41EA-4DCA-37DE-FA02-AA2DE5578ACD}"/>
              </a:ext>
            </a:extLst>
          </p:cNvPr>
          <p:cNvSpPr txBox="1"/>
          <p:nvPr/>
        </p:nvSpPr>
        <p:spPr>
          <a:xfrm>
            <a:off x="3621593" y="6321484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Barely visible cracks?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E973C83-6B4B-C9E5-6B95-55B8ED2B4B72}"/>
              </a:ext>
            </a:extLst>
          </p:cNvPr>
          <p:cNvCxnSpPr>
            <a:cxnSpLocks/>
            <a:stCxn id="13" idx="0"/>
            <a:endCxn id="12" idx="2"/>
          </p:cNvCxnSpPr>
          <p:nvPr/>
        </p:nvCxnSpPr>
        <p:spPr bwMode="auto">
          <a:xfrm flipH="1" flipV="1">
            <a:off x="4343400" y="5486400"/>
            <a:ext cx="802193" cy="83508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B7CC6FE-E928-8C9B-8DCC-4218DBA25A30}"/>
              </a:ext>
            </a:extLst>
          </p:cNvPr>
          <p:cNvSpPr/>
          <p:nvPr/>
        </p:nvSpPr>
        <p:spPr>
          <a:xfrm>
            <a:off x="6096000" y="4163656"/>
            <a:ext cx="609600" cy="13227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87C5BB-647B-16C4-0332-2B00A3E7B6F9}"/>
              </a:ext>
            </a:extLst>
          </p:cNvPr>
          <p:cNvCxnSpPr>
            <a:cxnSpLocks/>
            <a:stCxn id="13" idx="0"/>
            <a:endCxn id="19" idx="2"/>
          </p:cNvCxnSpPr>
          <p:nvPr/>
        </p:nvCxnSpPr>
        <p:spPr bwMode="auto">
          <a:xfrm flipV="1">
            <a:off x="5145593" y="5486400"/>
            <a:ext cx="1255207" cy="83508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86130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81"/>
    </mc:Choice>
    <mc:Fallback xmlns="">
      <p:transition advClick="0" advTm="7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2" grpId="0" animBg="1"/>
      <p:bldP spid="13" grpId="0"/>
      <p:bldP spid="1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8138-D022-42F1-813C-DAEBC11F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Detection - ACP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4829-B354-47E5-8853-CAACC4D293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34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467C63-D0B6-FC49-C217-1B806EBA1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4572000"/>
            <a:ext cx="6658904" cy="180047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52A7F5-157A-DF42-FCDA-C95C217FA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0" y="1600200"/>
            <a:ext cx="9144000" cy="206654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Combined Image Types:</a:t>
            </a:r>
          </a:p>
          <a:p>
            <a:pPr marL="285750">
              <a:lnSpc>
                <a:spcPct val="150000"/>
              </a:lnSpc>
              <a:buFontTx/>
              <a:buChar char="-"/>
            </a:pPr>
            <a:r>
              <a:rPr lang="en-US" dirty="0"/>
              <a:t>Achieves highest overall performance across metrics</a:t>
            </a:r>
          </a:p>
          <a:p>
            <a:pPr marL="285750">
              <a:lnSpc>
                <a:spcPct val="150000"/>
              </a:lnSpc>
              <a:buFontTx/>
              <a:buChar char="-"/>
            </a:pPr>
            <a:r>
              <a:rPr lang="en-US" dirty="0"/>
              <a:t>Precision: 0.71 | Recall: 0.702</a:t>
            </a:r>
          </a:p>
          <a:p>
            <a:pPr marL="285750">
              <a:lnSpc>
                <a:spcPct val="150000"/>
              </a:lnSpc>
              <a:buFontTx/>
              <a:buChar char="-"/>
            </a:pPr>
            <a:r>
              <a:rPr lang="en-US" dirty="0"/>
              <a:t>mAP50: 0.72 | mAP50-95: 0.383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Insight:</a:t>
            </a:r>
          </a:p>
          <a:p>
            <a:pPr marL="285750">
              <a:lnSpc>
                <a:spcPct val="150000"/>
              </a:lnSpc>
              <a:buFontTx/>
              <a:buChar char="-"/>
            </a:pPr>
            <a:r>
              <a:rPr lang="en-US" dirty="0"/>
              <a:t>Merging intensity and range images enhances YOLOv5s detection accuracy effectively</a:t>
            </a:r>
          </a:p>
          <a:p>
            <a:pPr marL="285750">
              <a:lnSpc>
                <a:spcPct val="150000"/>
              </a:lnSpc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405443-3199-1AB4-0649-ACD4FF728EF3}"/>
              </a:ext>
            </a:extLst>
          </p:cNvPr>
          <p:cNvSpPr/>
          <p:nvPr/>
        </p:nvSpPr>
        <p:spPr>
          <a:xfrm>
            <a:off x="4038600" y="5943601"/>
            <a:ext cx="5437229" cy="30479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50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81"/>
    </mc:Choice>
    <mc:Fallback xmlns="">
      <p:transition advClick="0" advTm="708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8138-D022-42F1-813C-DAEBC11F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Detection - ACP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4829-B354-47E5-8853-CAACC4D293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35</a:t>
            </a:fld>
            <a:endParaRPr lang="en-US" dirty="0"/>
          </a:p>
        </p:txBody>
      </p:sp>
      <p:pic>
        <p:nvPicPr>
          <p:cNvPr id="13318" name="Picture 6" descr="Output image">
            <a:extLst>
              <a:ext uri="{FF2B5EF4-FFF2-40B4-BE49-F238E27FC236}">
                <a16:creationId xmlns:a16="http://schemas.microsoft.com/office/drawing/2014/main" id="{17C78D08-E934-4CB7-0737-F4E8A7338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1800" y="3590806"/>
            <a:ext cx="8229600" cy="326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72E8FC-45F7-66B1-69B1-02091B25D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0" y="1600200"/>
            <a:ext cx="9144000" cy="206654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Observations:</a:t>
            </a:r>
          </a:p>
          <a:p>
            <a:pPr marL="285750">
              <a:lnSpc>
                <a:spcPct val="150000"/>
              </a:lnSpc>
              <a:buFontTx/>
              <a:buChar char="-"/>
            </a:pPr>
            <a:r>
              <a:rPr lang="en-US" dirty="0"/>
              <a:t>Majorities of distress classes improved</a:t>
            </a:r>
          </a:p>
          <a:p>
            <a:pPr marL="285750">
              <a:lnSpc>
                <a:spcPct val="150000"/>
              </a:lnSpc>
              <a:buFontTx/>
              <a:buChar char="-"/>
            </a:pPr>
            <a:r>
              <a:rPr lang="en-US" dirty="0"/>
              <a:t>Performance of Transverse crack detection drops</a:t>
            </a:r>
          </a:p>
          <a:p>
            <a:pPr marL="285750">
              <a:lnSpc>
                <a:spcPct val="150000"/>
              </a:lnSpc>
              <a:buFontTx/>
              <a:buChar char="-"/>
            </a:pPr>
            <a:r>
              <a:rPr lang="en-US" dirty="0"/>
              <a:t>mAP50 of Transverse and Longitudinal cracks are still below 0.7</a:t>
            </a:r>
          </a:p>
          <a:p>
            <a:pPr marL="285750">
              <a:lnSpc>
                <a:spcPct val="150000"/>
              </a:lnSpc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1395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81"/>
    </mc:Choice>
    <mc:Fallback xmlns="">
      <p:transition advClick="0" advTm="708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8138-D022-42F1-813C-DAEBC11F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Detection - ACP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4829-B354-47E5-8853-CAACC4D293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36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CBEE393-4903-C27B-28DC-7ED01D1A87C2}"/>
              </a:ext>
            </a:extLst>
          </p:cNvPr>
          <p:cNvGrpSpPr/>
          <p:nvPr/>
        </p:nvGrpSpPr>
        <p:grpSpPr>
          <a:xfrm>
            <a:off x="3967769" y="3532188"/>
            <a:ext cx="5887431" cy="3095242"/>
            <a:chOff x="3505200" y="2215442"/>
            <a:chExt cx="7030431" cy="387721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25019BC-7609-EDC5-74F5-F0F59BDE4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05200" y="2215442"/>
              <a:ext cx="7030431" cy="3877216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59E7825-96A2-D8F5-0AB0-582A8230DCEB}"/>
                </a:ext>
              </a:extLst>
            </p:cNvPr>
            <p:cNvSpPr/>
            <p:nvPr/>
          </p:nvSpPr>
          <p:spPr>
            <a:xfrm>
              <a:off x="3724700" y="3685674"/>
              <a:ext cx="6248401" cy="304799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CD6A1DB-A0DB-F4E9-03E9-589C87C369E5}"/>
                </a:ext>
              </a:extLst>
            </p:cNvPr>
            <p:cNvSpPr/>
            <p:nvPr/>
          </p:nvSpPr>
          <p:spPr>
            <a:xfrm>
              <a:off x="3724700" y="4181375"/>
              <a:ext cx="6248401" cy="304799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9089038-05C0-C265-8405-0DE5846E4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6800" y="1752600"/>
            <a:ext cx="9144000" cy="2066542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lang="en-US" sz="1800" dirty="0"/>
          </a:p>
          <a:p>
            <a:pPr marL="285750">
              <a:lnSpc>
                <a:spcPct val="150000"/>
              </a:lnSpc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43FA2E9-D2E4-6DB6-C17F-83C183CA3A87}"/>
              </a:ext>
            </a:extLst>
          </p:cNvPr>
          <p:cNvSpPr txBox="1">
            <a:spLocks/>
          </p:cNvSpPr>
          <p:nvPr/>
        </p:nvSpPr>
        <p:spPr bwMode="auto">
          <a:xfrm>
            <a:off x="2438400" y="1600200"/>
            <a:ext cx="9144000" cy="206654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kern="0" dirty="0"/>
              <a:t>Propose model:</a:t>
            </a:r>
          </a:p>
          <a:p>
            <a:pPr marL="285750">
              <a:lnSpc>
                <a:spcPct val="150000"/>
              </a:lnSpc>
              <a:buFontTx/>
              <a:buChar char="-"/>
            </a:pPr>
            <a:r>
              <a:rPr lang="en-US" kern="0" dirty="0"/>
              <a:t>Significantly improved the performance of Transverse and Sealed transverse detection</a:t>
            </a:r>
          </a:p>
          <a:p>
            <a:pPr marL="285750">
              <a:lnSpc>
                <a:spcPct val="150000"/>
              </a:lnSpc>
              <a:buFontTx/>
              <a:buChar char="-"/>
            </a:pPr>
            <a:r>
              <a:rPr lang="en-US" kern="0" dirty="0"/>
              <a:t>Caused a slight performance drop of other distress classes</a:t>
            </a:r>
          </a:p>
          <a:p>
            <a:pPr marL="285750">
              <a:lnSpc>
                <a:spcPct val="150000"/>
              </a:lnSpc>
              <a:buFontTx/>
              <a:buChar char="-"/>
            </a:pPr>
            <a:r>
              <a:rPr lang="en-US" kern="0" dirty="0"/>
              <a:t>Further actions required</a:t>
            </a:r>
          </a:p>
          <a:p>
            <a:pPr marL="285750">
              <a:lnSpc>
                <a:spcPct val="150000"/>
              </a:lnSpc>
              <a:buFontTx/>
              <a:buChar char="-"/>
            </a:pPr>
            <a:endParaRPr lang="en-US" kern="0" dirty="0"/>
          </a:p>
          <a:p>
            <a:pPr marL="285750" indent="-285750">
              <a:buFontTx/>
              <a:buChar char="-"/>
            </a:pPr>
            <a:endParaRPr 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30079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81"/>
    </mc:Choice>
    <mc:Fallback xmlns="">
      <p:transition advClick="0" advTm="708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8138-D022-42F1-813C-DAEBC11F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Detection – ACP (latest progress)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4829-B354-47E5-8853-CAACC4D293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72E8FC-45F7-66B1-69B1-02091B25D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0" y="1600200"/>
            <a:ext cx="9144000" cy="206654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/>
              <a:t>A new dataset (</a:t>
            </a:r>
            <a:r>
              <a:rPr lang="en-US" sz="1800" dirty="0">
                <a:solidFill>
                  <a:srgbClr val="FF0000"/>
                </a:solidFill>
              </a:rPr>
              <a:t>Data v3</a:t>
            </a:r>
            <a:r>
              <a:rPr lang="en-US" sz="1800" dirty="0"/>
              <a:t>) developed by adding a small portion of 2023 psi data into the original dataset (2022 psi data):</a:t>
            </a:r>
          </a:p>
          <a:p>
            <a:pPr marL="285750">
              <a:lnSpc>
                <a:spcPct val="150000"/>
              </a:lnSpc>
              <a:buFontTx/>
              <a:buChar char="-"/>
            </a:pPr>
            <a:r>
              <a:rPr lang="en-US" dirty="0"/>
              <a:t>Detection performance of all distress classes improved </a:t>
            </a:r>
          </a:p>
          <a:p>
            <a:pPr marL="285750">
              <a:lnSpc>
                <a:spcPct val="150000"/>
              </a:lnSpc>
              <a:buFontTx/>
              <a:buChar char="-"/>
            </a:pPr>
            <a:r>
              <a:rPr lang="en-US" dirty="0"/>
              <a:t>All mAP scores passed 0.7 except Pothole (</a:t>
            </a:r>
            <a:r>
              <a:rPr lang="en-US" dirty="0">
                <a:solidFill>
                  <a:srgbClr val="FF0000"/>
                </a:solidFill>
              </a:rPr>
              <a:t>still not enough sample</a:t>
            </a:r>
            <a:r>
              <a:rPr lang="en-US" dirty="0"/>
              <a:t>)</a:t>
            </a:r>
          </a:p>
          <a:p>
            <a:pPr marL="285750">
              <a:lnSpc>
                <a:spcPct val="150000"/>
              </a:lnSpc>
              <a:buFontTx/>
              <a:buChar char="-"/>
            </a:pPr>
            <a:endParaRPr lang="en-US" dirty="0"/>
          </a:p>
          <a:p>
            <a:pPr marL="285750">
              <a:lnSpc>
                <a:spcPct val="150000"/>
              </a:lnSpc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sz="1800" dirty="0"/>
          </a:p>
        </p:txBody>
      </p:sp>
      <p:pic>
        <p:nvPicPr>
          <p:cNvPr id="15364" name="Picture 4" descr="Output image">
            <a:extLst>
              <a:ext uri="{FF2B5EF4-FFF2-40B4-BE49-F238E27FC236}">
                <a16:creationId xmlns:a16="http://schemas.microsoft.com/office/drawing/2014/main" id="{03293827-382F-11B8-96A4-97825EA65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3612979"/>
            <a:ext cx="7620000" cy="302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40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81"/>
    </mc:Choice>
    <mc:Fallback xmlns="">
      <p:transition advClick="0" advTm="708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8138-D022-42F1-813C-DAEBC11F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ACP detection sample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4829-B354-47E5-8853-CAACC4D293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38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54F7B5-40AA-825F-9800-27FC62271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061" y="1752600"/>
            <a:ext cx="9044739" cy="452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3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81"/>
    </mc:Choice>
    <mc:Fallback xmlns="">
      <p:transition advClick="0" advTm="7081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8138-D022-42F1-813C-DAEBC11F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Detection - ACP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4829-B354-47E5-8853-CAACC4D293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39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9A411-2157-BE71-50DA-14D733F02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499485"/>
            <a:ext cx="8940196" cy="516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7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81"/>
    </mc:Choice>
    <mc:Fallback xmlns="">
      <p:transition advClick="0" advTm="708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BC6EC-372C-3242-BD36-F9482BCF2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7EAB10-E3AD-E244-92FD-99A7D813F2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4</a:t>
            </a:fld>
            <a:endParaRPr lang="en-US" dirty="0"/>
          </a:p>
        </p:txBody>
      </p:sp>
      <p:sp>
        <p:nvSpPr>
          <p:cNvPr id="16" name="圆角矩形 72">
            <a:extLst>
              <a:ext uri="{FF2B5EF4-FFF2-40B4-BE49-F238E27FC236}">
                <a16:creationId xmlns:a16="http://schemas.microsoft.com/office/drawing/2014/main" id="{21AE8D2C-10DB-8847-8E4F-1352E19738CA}"/>
              </a:ext>
            </a:extLst>
          </p:cNvPr>
          <p:cNvSpPr/>
          <p:nvPr/>
        </p:nvSpPr>
        <p:spPr>
          <a:xfrm rot="10800000" flipV="1">
            <a:off x="3383220" y="200392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99801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/>
              <a:t>1</a:t>
            </a:r>
            <a:endParaRPr lang="zh-CN" altLang="en-US" dirty="0"/>
          </a:p>
        </p:txBody>
      </p:sp>
      <p:sp>
        <p:nvSpPr>
          <p:cNvPr id="18" name="圆角矩形 74">
            <a:extLst>
              <a:ext uri="{FF2B5EF4-FFF2-40B4-BE49-F238E27FC236}">
                <a16:creationId xmlns:a16="http://schemas.microsoft.com/office/drawing/2014/main" id="{B3F11BEE-600B-D24D-A61B-87C689E0EDA7}"/>
              </a:ext>
            </a:extLst>
          </p:cNvPr>
          <p:cNvSpPr/>
          <p:nvPr/>
        </p:nvSpPr>
        <p:spPr>
          <a:xfrm rot="10800000" flipV="1">
            <a:off x="3384150" y="283251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99801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/>
              <a:t>2</a:t>
            </a:r>
            <a:endParaRPr lang="zh-CN" altLang="en-US" dirty="0"/>
          </a:p>
        </p:txBody>
      </p:sp>
      <p:sp>
        <p:nvSpPr>
          <p:cNvPr id="20" name="圆角矩形 76">
            <a:extLst>
              <a:ext uri="{FF2B5EF4-FFF2-40B4-BE49-F238E27FC236}">
                <a16:creationId xmlns:a16="http://schemas.microsoft.com/office/drawing/2014/main" id="{32F2ABAB-3638-D241-98D3-7F61C76D0970}"/>
              </a:ext>
            </a:extLst>
          </p:cNvPr>
          <p:cNvSpPr/>
          <p:nvPr/>
        </p:nvSpPr>
        <p:spPr>
          <a:xfrm rot="10800000" flipV="1">
            <a:off x="3384150" y="3671868"/>
            <a:ext cx="484287" cy="491115"/>
          </a:xfrm>
          <a:prstGeom prst="roundRect">
            <a:avLst>
              <a:gd name="adj" fmla="val 5039"/>
            </a:avLst>
          </a:prstGeom>
          <a:solidFill>
            <a:srgbClr val="99801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/>
              <a:t>3</a:t>
            </a:r>
            <a:endParaRPr lang="zh-CN" altLang="en-US" dirty="0"/>
          </a:p>
        </p:txBody>
      </p:sp>
      <p:sp>
        <p:nvSpPr>
          <p:cNvPr id="22" name="文本框 86">
            <a:extLst>
              <a:ext uri="{FF2B5EF4-FFF2-40B4-BE49-F238E27FC236}">
                <a16:creationId xmlns:a16="http://schemas.microsoft.com/office/drawing/2014/main" id="{7E90E778-89FF-D14E-A1E8-FB9700B15CDC}"/>
              </a:ext>
            </a:extLst>
          </p:cNvPr>
          <p:cNvSpPr txBox="1"/>
          <p:nvPr/>
        </p:nvSpPr>
        <p:spPr>
          <a:xfrm>
            <a:off x="4552361" y="2039111"/>
            <a:ext cx="2425208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/>
            <a:r>
              <a:rPr lang="en-US" altLang="zh-CN" dirty="0"/>
              <a:t>Tasks Overview </a:t>
            </a:r>
            <a:endParaRPr lang="zh-CN" altLang="en-US" dirty="0"/>
          </a:p>
        </p:txBody>
      </p:sp>
      <p:sp>
        <p:nvSpPr>
          <p:cNvPr id="23" name="文本框 88">
            <a:extLst>
              <a:ext uri="{FF2B5EF4-FFF2-40B4-BE49-F238E27FC236}">
                <a16:creationId xmlns:a16="http://schemas.microsoft.com/office/drawing/2014/main" id="{0031859B-C977-BD4D-9EDD-5AE333BF3B53}"/>
              </a:ext>
            </a:extLst>
          </p:cNvPr>
          <p:cNvSpPr txBox="1"/>
          <p:nvPr/>
        </p:nvSpPr>
        <p:spPr>
          <a:xfrm>
            <a:off x="4552361" y="2849290"/>
            <a:ext cx="2255289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70C0"/>
                </a:solidFill>
              </a:rPr>
              <a:t>Task 5 updates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25" name="圆角矩形 76">
            <a:extLst>
              <a:ext uri="{FF2B5EF4-FFF2-40B4-BE49-F238E27FC236}">
                <a16:creationId xmlns:a16="http://schemas.microsoft.com/office/drawing/2014/main" id="{B4B93817-06BB-3741-89A6-6495A15A80CC}"/>
              </a:ext>
            </a:extLst>
          </p:cNvPr>
          <p:cNvSpPr/>
          <p:nvPr/>
        </p:nvSpPr>
        <p:spPr>
          <a:xfrm rot="10800000" flipV="1">
            <a:off x="3384150" y="446188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99801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/>
              <a:t>4</a:t>
            </a:r>
            <a:endParaRPr lang="zh-CN" alt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1D6A1B7-9B84-954C-BBF0-C576DDDE440C}"/>
              </a:ext>
            </a:extLst>
          </p:cNvPr>
          <p:cNvSpPr/>
          <p:nvPr/>
        </p:nvSpPr>
        <p:spPr>
          <a:xfrm>
            <a:off x="4549697" y="3686593"/>
            <a:ext cx="18718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Future Work</a:t>
            </a:r>
            <a:endParaRPr lang="zh-CN" alt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3B92927-9BC0-774F-8D07-3A98DDD59867}"/>
              </a:ext>
            </a:extLst>
          </p:cNvPr>
          <p:cNvSpPr/>
          <p:nvPr/>
        </p:nvSpPr>
        <p:spPr>
          <a:xfrm>
            <a:off x="4549697" y="4476609"/>
            <a:ext cx="9868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Q &amp; 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91263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8138-D022-42F1-813C-DAEBC11F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Detection - ACP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4829-B354-47E5-8853-CAACC4D293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40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F269FC-00C8-46EF-2749-95E091C16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209" y="1524000"/>
            <a:ext cx="8437377" cy="508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9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81"/>
    </mc:Choice>
    <mc:Fallback xmlns="">
      <p:transition advClick="0" advTm="7081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8138-D022-42F1-813C-DAEBC11F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Detection - ACP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4829-B354-47E5-8853-CAACC4D293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41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C1C6C8-FC59-6D38-010F-C368AE16F95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0400" y="2345540"/>
            <a:ext cx="7722098" cy="4124501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1865E0FF-31C8-5863-D4E7-943D96B796AF}"/>
              </a:ext>
            </a:extLst>
          </p:cNvPr>
          <p:cNvSpPr/>
          <p:nvPr/>
        </p:nvSpPr>
        <p:spPr bwMode="auto">
          <a:xfrm rot="2496388">
            <a:off x="5006976" y="1713868"/>
            <a:ext cx="367129" cy="990600"/>
          </a:xfrm>
          <a:prstGeom prst="down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B6202B9A-382C-361F-03FF-BB959CC170E8}"/>
              </a:ext>
            </a:extLst>
          </p:cNvPr>
          <p:cNvSpPr/>
          <p:nvPr/>
        </p:nvSpPr>
        <p:spPr bwMode="auto">
          <a:xfrm rot="19433548">
            <a:off x="7944990" y="1707499"/>
            <a:ext cx="367129" cy="990600"/>
          </a:xfrm>
          <a:prstGeom prst="down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1BF9A1-F977-A470-8FC3-7C24B35B11B0}"/>
              </a:ext>
            </a:extLst>
          </p:cNvPr>
          <p:cNvSpPr txBox="1"/>
          <p:nvPr/>
        </p:nvSpPr>
        <p:spPr>
          <a:xfrm>
            <a:off x="5346949" y="1181100"/>
            <a:ext cx="3581400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Missing detection</a:t>
            </a:r>
          </a:p>
        </p:txBody>
      </p:sp>
    </p:spTree>
    <p:extLst>
      <p:ext uri="{BB962C8B-B14F-4D97-AF65-F5344CB8AC3E}">
        <p14:creationId xmlns:p14="http://schemas.microsoft.com/office/powerpoint/2010/main" val="103856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81"/>
    </mc:Choice>
    <mc:Fallback xmlns="">
      <p:transition advClick="0" advTm="7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8138-D022-42F1-813C-DAEBC11F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Detection - ACP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4829-B354-47E5-8853-CAACC4D293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4BFDDE-A2DF-2BDF-041C-0D7937BEAF8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9000" y="2175939"/>
            <a:ext cx="7461612" cy="4440239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25902C5D-3950-886D-CD2F-37644824E611}"/>
              </a:ext>
            </a:extLst>
          </p:cNvPr>
          <p:cNvSpPr/>
          <p:nvPr/>
        </p:nvSpPr>
        <p:spPr bwMode="auto">
          <a:xfrm rot="1926472">
            <a:off x="5922051" y="1305820"/>
            <a:ext cx="367129" cy="990600"/>
          </a:xfrm>
          <a:prstGeom prst="down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65504B81-068A-31D4-9C2B-E88504E03985}"/>
              </a:ext>
            </a:extLst>
          </p:cNvPr>
          <p:cNvSpPr/>
          <p:nvPr/>
        </p:nvSpPr>
        <p:spPr bwMode="auto">
          <a:xfrm rot="19990964">
            <a:off x="8105176" y="1313554"/>
            <a:ext cx="367129" cy="990600"/>
          </a:xfrm>
          <a:prstGeom prst="down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A4C94A-1426-276B-E773-EEF5021FDE18}"/>
              </a:ext>
            </a:extLst>
          </p:cNvPr>
          <p:cNvSpPr txBox="1"/>
          <p:nvPr/>
        </p:nvSpPr>
        <p:spPr>
          <a:xfrm>
            <a:off x="5562600" y="822344"/>
            <a:ext cx="3581400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Missing detection</a:t>
            </a:r>
          </a:p>
        </p:txBody>
      </p:sp>
    </p:spTree>
    <p:extLst>
      <p:ext uri="{BB962C8B-B14F-4D97-AF65-F5344CB8AC3E}">
        <p14:creationId xmlns:p14="http://schemas.microsoft.com/office/powerpoint/2010/main" val="84300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81"/>
    </mc:Choice>
    <mc:Fallback xmlns="">
      <p:transition advClick="0" advTm="7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8138-D022-42F1-813C-DAEBC11F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Detection - ACP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4829-B354-47E5-8853-CAACC4D293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A25B3-A743-9F06-A2F1-D6DE2C2AC12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0400" y="1905000"/>
            <a:ext cx="8001000" cy="3686840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6DAD14B0-9E9C-7CD2-331D-2712DBDE1798}"/>
              </a:ext>
            </a:extLst>
          </p:cNvPr>
          <p:cNvSpPr/>
          <p:nvPr/>
        </p:nvSpPr>
        <p:spPr bwMode="auto">
          <a:xfrm rot="8587555">
            <a:off x="4467702" y="5241868"/>
            <a:ext cx="367129" cy="990600"/>
          </a:xfrm>
          <a:prstGeom prst="down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752AC78-0BCD-CB22-95C3-1DA8784CD473}"/>
              </a:ext>
            </a:extLst>
          </p:cNvPr>
          <p:cNvSpPr/>
          <p:nvPr/>
        </p:nvSpPr>
        <p:spPr bwMode="auto">
          <a:xfrm rot="14369658">
            <a:off x="7017335" y="5210393"/>
            <a:ext cx="367129" cy="990600"/>
          </a:xfrm>
          <a:prstGeom prst="down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2F0862-2433-5305-3E2E-3BB402ECD5B9}"/>
              </a:ext>
            </a:extLst>
          </p:cNvPr>
          <p:cNvSpPr txBox="1"/>
          <p:nvPr/>
        </p:nvSpPr>
        <p:spPr>
          <a:xfrm>
            <a:off x="4191000" y="6096000"/>
            <a:ext cx="3581400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Wrong detection</a:t>
            </a:r>
          </a:p>
        </p:txBody>
      </p:sp>
    </p:spTree>
    <p:extLst>
      <p:ext uri="{BB962C8B-B14F-4D97-AF65-F5344CB8AC3E}">
        <p14:creationId xmlns:p14="http://schemas.microsoft.com/office/powerpoint/2010/main" val="72347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81"/>
    </mc:Choice>
    <mc:Fallback xmlns="">
      <p:transition advClick="0" advTm="7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8138-D022-42F1-813C-DAEBC11F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Detection - JCP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4829-B354-47E5-8853-CAACC4D293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545CF3-C14D-7347-CF94-8556B6CDC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847" y="3745991"/>
            <a:ext cx="7563906" cy="237205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E33FBB2-4716-E76D-34D3-48D5B3E85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6800" y="1671829"/>
            <a:ext cx="9144000" cy="206654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Experiment setting:</a:t>
            </a:r>
          </a:p>
          <a:p>
            <a:pPr marL="285750">
              <a:lnSpc>
                <a:spcPct val="150000"/>
              </a:lnSpc>
              <a:buFontTx/>
              <a:buChar char="-"/>
            </a:pPr>
            <a:r>
              <a:rPr lang="en-US" dirty="0"/>
              <a:t>YOLOv5s(setting 1) : Original size + single channel input + anchor</a:t>
            </a:r>
          </a:p>
          <a:p>
            <a:pPr marL="285750">
              <a:lnSpc>
                <a:spcPct val="150000"/>
              </a:lnSpc>
              <a:buFontTx/>
              <a:buChar char="-"/>
            </a:pPr>
            <a:r>
              <a:rPr lang="en-US" dirty="0"/>
              <a:t>YOLOv5s(setting 2) : Original size + single channel input</a:t>
            </a:r>
          </a:p>
          <a:p>
            <a:pPr marL="285750">
              <a:lnSpc>
                <a:spcPct val="150000"/>
              </a:lnSpc>
              <a:buFontTx/>
              <a:buChar char="-"/>
            </a:pPr>
            <a:r>
              <a:rPr lang="en-US" dirty="0"/>
              <a:t>YOLOv5s(setting 3) : Reduced size + three-channel input + anchor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FD8D78-8911-403D-0EF1-90B21E12C7EC}"/>
              </a:ext>
            </a:extLst>
          </p:cNvPr>
          <p:cNvSpPr/>
          <p:nvPr/>
        </p:nvSpPr>
        <p:spPr>
          <a:xfrm>
            <a:off x="3276600" y="5064508"/>
            <a:ext cx="6629400" cy="24332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66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81"/>
    </mc:Choice>
    <mc:Fallback xmlns="">
      <p:transition advClick="0" advTm="7081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8138-D022-42F1-813C-DAEBC11F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Detection - JCP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4829-B354-47E5-8853-CAACC4D293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545CF3-C14D-7347-CF94-8556B6CDC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847" y="3745991"/>
            <a:ext cx="7563906" cy="237205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E33FBB2-4716-E76D-34D3-48D5B3E85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6800" y="1671829"/>
            <a:ext cx="9144000" cy="206654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Experiment setting:</a:t>
            </a:r>
          </a:p>
          <a:p>
            <a:pPr marL="285750">
              <a:lnSpc>
                <a:spcPct val="150000"/>
              </a:lnSpc>
              <a:buFontTx/>
              <a:buChar char="-"/>
            </a:pPr>
            <a:r>
              <a:rPr lang="en-US" dirty="0"/>
              <a:t>YOLOv5s(setting 3) yielded the best mAP (</a:t>
            </a:r>
            <a:r>
              <a:rPr lang="en-US" b="1" dirty="0">
                <a:solidFill>
                  <a:srgbClr val="FF0000"/>
                </a:solidFill>
              </a:rPr>
              <a:t>0.53</a:t>
            </a:r>
            <a:r>
              <a:rPr lang="en-US" dirty="0"/>
              <a:t>)</a:t>
            </a:r>
          </a:p>
          <a:p>
            <a:pPr marL="285750">
              <a:lnSpc>
                <a:spcPct val="150000"/>
              </a:lnSpc>
              <a:buFontTx/>
              <a:buChar char="-"/>
            </a:pPr>
            <a:r>
              <a:rPr lang="en-US" dirty="0"/>
              <a:t>YOLOv8 performed significantly worse than YOLOv5</a:t>
            </a:r>
          </a:p>
          <a:p>
            <a:pPr marL="285750">
              <a:lnSpc>
                <a:spcPct val="150000"/>
              </a:lnSpc>
              <a:buFontTx/>
              <a:buChar char="-"/>
            </a:pPr>
            <a:r>
              <a:rPr lang="en-US" dirty="0"/>
              <a:t>Faster RCNN yielded the lowest performance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FD8D78-8911-403D-0EF1-90B21E12C7EC}"/>
              </a:ext>
            </a:extLst>
          </p:cNvPr>
          <p:cNvSpPr/>
          <p:nvPr/>
        </p:nvSpPr>
        <p:spPr>
          <a:xfrm>
            <a:off x="3276600" y="5064508"/>
            <a:ext cx="6629400" cy="24332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33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81"/>
    </mc:Choice>
    <mc:Fallback xmlns="">
      <p:transition advClick="0" advTm="7081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8138-D022-42F1-813C-DAEBC11F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Detection - JCP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4829-B354-47E5-8853-CAACC4D293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46</a:t>
            </a:fld>
            <a:endParaRPr lang="en-US" dirty="0"/>
          </a:p>
        </p:txBody>
      </p:sp>
      <p:pic>
        <p:nvPicPr>
          <p:cNvPr id="17412" name="Picture 4" descr="Output image">
            <a:extLst>
              <a:ext uri="{FF2B5EF4-FFF2-40B4-BE49-F238E27FC236}">
                <a16:creationId xmlns:a16="http://schemas.microsoft.com/office/drawing/2014/main" id="{F9E28665-847D-0F43-2E59-EB10A84D9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98082" y="3657600"/>
            <a:ext cx="7821435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28693AC-BFDE-5ED2-4362-9519351DC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6800" y="1495807"/>
            <a:ext cx="9144000" cy="206654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/>
              <a:t>Key observations:</a:t>
            </a:r>
          </a:p>
          <a:p>
            <a:pPr marL="285750">
              <a:lnSpc>
                <a:spcPct val="150000"/>
              </a:lnSpc>
            </a:pPr>
            <a:r>
              <a:rPr lang="en-US" dirty="0"/>
              <a:t>-mAP50 exceeds the </a:t>
            </a:r>
            <a:r>
              <a:rPr lang="en-US" b="1" dirty="0"/>
              <a:t>0.7 threshold</a:t>
            </a:r>
            <a:r>
              <a:rPr lang="en-US" dirty="0"/>
              <a:t> for most classes</a:t>
            </a:r>
          </a:p>
          <a:p>
            <a:pPr marL="285750">
              <a:lnSpc>
                <a:spcPct val="150000"/>
              </a:lnSpc>
              <a:buFontTx/>
              <a:buChar char="-"/>
            </a:pPr>
            <a:r>
              <a:rPr lang="en-US" dirty="0"/>
              <a:t>The rest of classes have the mAP of 0.0</a:t>
            </a:r>
          </a:p>
          <a:p>
            <a:pPr marL="285750">
              <a:lnSpc>
                <a:spcPct val="150000"/>
              </a:lnSpc>
              <a:buFontTx/>
              <a:buChar char="-"/>
            </a:pPr>
            <a:r>
              <a:rPr lang="en-US" dirty="0"/>
              <a:t>Insight: underrepresented distress classes</a:t>
            </a:r>
          </a:p>
          <a:p>
            <a:pPr marL="285750">
              <a:lnSpc>
                <a:spcPct val="150000"/>
              </a:lnSpc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FE48D3-751E-775B-87A5-B2A37FB9CD0F}"/>
              </a:ext>
            </a:extLst>
          </p:cNvPr>
          <p:cNvSpPr/>
          <p:nvPr/>
        </p:nvSpPr>
        <p:spPr>
          <a:xfrm>
            <a:off x="5638800" y="5257800"/>
            <a:ext cx="1676400" cy="4572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4EF75B-5426-76DF-31C4-22197772229E}"/>
              </a:ext>
            </a:extLst>
          </p:cNvPr>
          <p:cNvSpPr txBox="1"/>
          <p:nvPr/>
        </p:nvSpPr>
        <p:spPr>
          <a:xfrm>
            <a:off x="8138160" y="2645509"/>
            <a:ext cx="14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Not enough sample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F21D95-820A-B185-C8C6-2573E931BFD3}"/>
              </a:ext>
            </a:extLst>
          </p:cNvPr>
          <p:cNvCxnSpPr>
            <a:cxnSpLocks/>
            <a:stCxn id="8" idx="1"/>
            <a:endCxn id="7" idx="0"/>
          </p:cNvCxnSpPr>
          <p:nvPr/>
        </p:nvCxnSpPr>
        <p:spPr bwMode="auto">
          <a:xfrm flipH="1">
            <a:off x="6477000" y="2968675"/>
            <a:ext cx="1661160" cy="228912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6D67B5F-9DBA-6926-4E32-56BF6B4FBC7C}"/>
              </a:ext>
            </a:extLst>
          </p:cNvPr>
          <p:cNvSpPr/>
          <p:nvPr/>
        </p:nvSpPr>
        <p:spPr>
          <a:xfrm>
            <a:off x="4038600" y="5280660"/>
            <a:ext cx="990600" cy="4572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521260-AA1D-A90A-47F3-BE57564AF9A2}"/>
              </a:ext>
            </a:extLst>
          </p:cNvPr>
          <p:cNvCxnSpPr>
            <a:cxnSpLocks/>
            <a:stCxn id="8" idx="1"/>
            <a:endCxn id="14" idx="0"/>
          </p:cNvCxnSpPr>
          <p:nvPr/>
        </p:nvCxnSpPr>
        <p:spPr bwMode="auto">
          <a:xfrm flipH="1">
            <a:off x="4533900" y="2968675"/>
            <a:ext cx="3604260" cy="231198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29473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81"/>
    </mc:Choice>
    <mc:Fallback xmlns="">
      <p:transition advClick="0" advTm="7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E202C73-8110-99EB-A347-1CA92B331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0" y="1600200"/>
            <a:ext cx="9144000" cy="206654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Observations:</a:t>
            </a:r>
          </a:p>
          <a:p>
            <a:pPr marL="285750">
              <a:lnSpc>
                <a:spcPct val="150000"/>
              </a:lnSpc>
              <a:buFontTx/>
              <a:buChar char="-"/>
            </a:pPr>
            <a:r>
              <a:rPr lang="en-US" dirty="0"/>
              <a:t>Using only intensity images yielded the best performance (</a:t>
            </a:r>
            <a:r>
              <a:rPr lang="en-US" dirty="0">
                <a:solidFill>
                  <a:srgbClr val="FF0000"/>
                </a:solidFill>
              </a:rPr>
              <a:t>different from ACP</a:t>
            </a:r>
            <a:r>
              <a:rPr lang="en-US" dirty="0"/>
              <a:t>)</a:t>
            </a:r>
          </a:p>
          <a:p>
            <a:pPr marL="285750">
              <a:lnSpc>
                <a:spcPct val="150000"/>
              </a:lnSpc>
              <a:buFontTx/>
              <a:buChar char="-"/>
            </a:pPr>
            <a:r>
              <a:rPr lang="en-US" dirty="0"/>
              <a:t>Precision: 0.82 | Recall: 0.84</a:t>
            </a:r>
          </a:p>
          <a:p>
            <a:pPr marL="285750">
              <a:lnSpc>
                <a:spcPct val="150000"/>
              </a:lnSpc>
              <a:buFontTx/>
              <a:buChar char="-"/>
            </a:pPr>
            <a:r>
              <a:rPr lang="en-US" dirty="0"/>
              <a:t>mAP50: 0.87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Insight:</a:t>
            </a:r>
          </a:p>
          <a:p>
            <a:pPr marL="285750">
              <a:lnSpc>
                <a:spcPct val="150000"/>
              </a:lnSpc>
              <a:buFontTx/>
              <a:buChar char="-"/>
            </a:pPr>
            <a:r>
              <a:rPr lang="en-US" dirty="0"/>
              <a:t>Most distresses are visible in the intensity image alone</a:t>
            </a:r>
          </a:p>
          <a:p>
            <a:pPr marL="285750">
              <a:lnSpc>
                <a:spcPct val="150000"/>
              </a:lnSpc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BC8138-D022-42F1-813C-DAEBC11F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Detection - JCP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4829-B354-47E5-8853-CAACC4D293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47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E05158-09D2-C667-D826-54F3E081EE7C}"/>
              </a:ext>
            </a:extLst>
          </p:cNvPr>
          <p:cNvGrpSpPr/>
          <p:nvPr/>
        </p:nvGrpSpPr>
        <p:grpSpPr>
          <a:xfrm>
            <a:off x="3352800" y="4480418"/>
            <a:ext cx="6954220" cy="2195020"/>
            <a:chOff x="3276600" y="4191925"/>
            <a:chExt cx="6954220" cy="21950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14414EB-4109-1F84-5882-4E71EC3D5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76600" y="4191925"/>
              <a:ext cx="6954220" cy="88788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35BC645-D1A6-2A7F-D3CF-DF9DC70FB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76600" y="5096088"/>
              <a:ext cx="6954220" cy="1290857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CF0269F-C07E-24E1-538D-13B1F25E1400}"/>
              </a:ext>
            </a:extLst>
          </p:cNvPr>
          <p:cNvSpPr/>
          <p:nvPr/>
        </p:nvSpPr>
        <p:spPr>
          <a:xfrm>
            <a:off x="4343400" y="5715000"/>
            <a:ext cx="4572000" cy="24332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90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81"/>
    </mc:Choice>
    <mc:Fallback xmlns="">
      <p:transition advClick="0" advTm="7081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8138-D022-42F1-813C-DAEBC11F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Detection - JCP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4829-B354-47E5-8853-CAACC4D293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48</a:t>
            </a:fld>
            <a:endParaRPr lang="en-US" dirty="0"/>
          </a:p>
        </p:txBody>
      </p:sp>
      <p:pic>
        <p:nvPicPr>
          <p:cNvPr id="14338" name="Picture 2" descr="Output image">
            <a:extLst>
              <a:ext uri="{FF2B5EF4-FFF2-40B4-BE49-F238E27FC236}">
                <a16:creationId xmlns:a16="http://schemas.microsoft.com/office/drawing/2014/main" id="{B2C62341-671A-3881-AE87-1622F4DFD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84781" y="3530075"/>
            <a:ext cx="8305800" cy="329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E0AC0B-03DE-1F54-A749-7E93EC772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0" y="1600200"/>
            <a:ext cx="9144000" cy="206654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Observations:</a:t>
            </a:r>
          </a:p>
          <a:p>
            <a:pPr marL="285750">
              <a:lnSpc>
                <a:spcPct val="150000"/>
              </a:lnSpc>
              <a:buFontTx/>
              <a:buChar char="-"/>
            </a:pPr>
            <a:r>
              <a:rPr lang="en-US" dirty="0"/>
              <a:t>Using both intensity and range image does not significantly improve the performance</a:t>
            </a:r>
          </a:p>
          <a:p>
            <a:pPr marL="285750">
              <a:lnSpc>
                <a:spcPct val="150000"/>
              </a:lnSpc>
              <a:buFontTx/>
              <a:buChar char="-"/>
            </a:pPr>
            <a:r>
              <a:rPr lang="en-US" dirty="0"/>
              <a:t>Using intensity only is better than using range only (</a:t>
            </a:r>
            <a:r>
              <a:rPr lang="en-US" dirty="0">
                <a:solidFill>
                  <a:srgbClr val="FF0000"/>
                </a:solidFill>
              </a:rPr>
              <a:t>very interesting</a:t>
            </a:r>
            <a:r>
              <a:rPr lang="en-US" dirty="0"/>
              <a:t>)</a:t>
            </a:r>
          </a:p>
          <a:p>
            <a:pPr marL="285750">
              <a:lnSpc>
                <a:spcPct val="150000"/>
              </a:lnSpc>
              <a:buFontTx/>
              <a:buChar char="-"/>
            </a:pPr>
            <a:r>
              <a:rPr lang="en-US" dirty="0"/>
              <a:t>More data may be needed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0932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81"/>
    </mc:Choice>
    <mc:Fallback xmlns="">
      <p:transition advClick="0" advTm="7081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8138-D022-42F1-813C-DAEBC11F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Comparison with PathView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4829-B354-47E5-8853-CAACC4D293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49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5005AE5-B4D3-30A7-5500-C12B0744B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0" y="1600200"/>
            <a:ext cx="9144000" cy="4267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Factors contributing to difference (</a:t>
            </a:r>
            <a:r>
              <a:rPr lang="en-US" sz="2000" dirty="0">
                <a:solidFill>
                  <a:srgbClr val="FF0000"/>
                </a:solidFill>
              </a:rPr>
              <a:t>according to manual visual check</a:t>
            </a:r>
            <a:r>
              <a:rPr lang="en-US" sz="2000" dirty="0"/>
              <a:t>):</a:t>
            </a:r>
          </a:p>
          <a:p>
            <a:pPr marL="285750">
              <a:lnSpc>
                <a:spcPct val="150000"/>
              </a:lnSpc>
              <a:buFontTx/>
              <a:buChar char="-"/>
            </a:pPr>
            <a:r>
              <a:rPr lang="en-US" sz="2000" dirty="0"/>
              <a:t>Wrong detection/classification</a:t>
            </a:r>
          </a:p>
          <a:p>
            <a:pPr marL="285750">
              <a:lnSpc>
                <a:spcPct val="150000"/>
              </a:lnSpc>
              <a:buFontTx/>
              <a:buChar char="-"/>
            </a:pPr>
            <a:r>
              <a:rPr lang="en-US" sz="2000" dirty="0"/>
              <a:t>Different perceptions of cracks</a:t>
            </a:r>
          </a:p>
          <a:p>
            <a:pPr marL="285750">
              <a:lnSpc>
                <a:spcPct val="150000"/>
              </a:lnSpc>
              <a:buFontTx/>
              <a:buChar char="-"/>
            </a:pPr>
            <a:r>
              <a:rPr lang="en-US" sz="2000" dirty="0"/>
              <a:t>Different data postprocessing</a:t>
            </a:r>
          </a:p>
          <a:p>
            <a:pPr marL="285750">
              <a:lnSpc>
                <a:spcPct val="150000"/>
              </a:lnSpc>
              <a:buFontTx/>
              <a:buChar char="-"/>
            </a:pPr>
            <a:endParaRPr lang="en-US" dirty="0"/>
          </a:p>
          <a:p>
            <a:pPr marL="285750">
              <a:lnSpc>
                <a:spcPct val="150000"/>
              </a:lnSpc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6106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81"/>
    </mc:Choice>
    <mc:Fallback xmlns="">
      <p:transition advClick="0" advTm="708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D749C-67AD-4ADC-9869-6D116B654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5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F00AE-6A53-4ED7-9E7D-C47E4C90B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0" y="1676400"/>
            <a:ext cx="9144000" cy="4419600"/>
          </a:xfrm>
        </p:spPr>
        <p:txBody>
          <a:bodyPr/>
          <a:lstStyle/>
          <a:p>
            <a:pPr marL="342900" indent="-342900" fontAlgn="b">
              <a:spcBef>
                <a:spcPts val="18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kern="12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Dataset preparation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74151"/>
                </a:solidFill>
                <a:latin typeface="Söhne"/>
              </a:rPr>
              <a:t>- Image library revision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74151"/>
                </a:solidFill>
                <a:latin typeface="Söhne"/>
              </a:rPr>
              <a:t>- Data analysis </a:t>
            </a:r>
          </a:p>
          <a:p>
            <a:pPr marL="342900" indent="-342900" fontAlgn="b">
              <a:spcBef>
                <a:spcPts val="18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kern="12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Crack segmentation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74151"/>
                </a:solidFill>
                <a:latin typeface="Söhne"/>
              </a:rPr>
              <a:t>- AI/ML-based models for ACP, JCP, and CRCP</a:t>
            </a:r>
          </a:p>
          <a:p>
            <a:pPr marL="342900" indent="-342900" fontAlgn="b">
              <a:spcBef>
                <a:spcPts val="18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kern="12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Crack detection model development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74151"/>
                </a:solidFill>
                <a:latin typeface="Söhne"/>
              </a:rPr>
              <a:t>- AI/ML-based models for ACP and JCP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74151"/>
                </a:solidFill>
                <a:latin typeface="Söhne"/>
              </a:rPr>
              <a:t>- Comparison with PathView</a:t>
            </a:r>
          </a:p>
          <a:p>
            <a:pPr fontAlgn="b">
              <a:spcBef>
                <a:spcPts val="1800"/>
              </a:spcBef>
              <a:spcAft>
                <a:spcPts val="0"/>
              </a:spcAft>
            </a:pPr>
            <a:r>
              <a:rPr lang="en-US" sz="2000" kern="12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* </a:t>
            </a:r>
            <a:r>
              <a:rPr lang="en-US" sz="2000" i="1" u="sng" kern="12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Developed tools for </a:t>
            </a:r>
            <a:r>
              <a:rPr lang="en-US" sz="2000" b="1" i="1" u="sng" kern="12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crack detection </a:t>
            </a:r>
            <a:r>
              <a:rPr lang="en-US" sz="2000" i="1" u="sng" kern="12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using standard format images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0F79E-9951-43B3-94FB-C7738A886F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7782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8138-D022-42F1-813C-DAEBC11F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Comparison with PathView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4829-B354-47E5-8853-CAACC4D293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50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144BFC-68DF-8130-1ACE-DD5094DC1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722120"/>
            <a:ext cx="8383170" cy="44011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196719C-D9CA-A601-B361-C0BF56C07FF0}"/>
              </a:ext>
            </a:extLst>
          </p:cNvPr>
          <p:cNvSpPr/>
          <p:nvPr/>
        </p:nvSpPr>
        <p:spPr>
          <a:xfrm>
            <a:off x="9144000" y="3429000"/>
            <a:ext cx="990600" cy="12954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3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81"/>
    </mc:Choice>
    <mc:Fallback xmlns="">
      <p:transition advClick="0" advTm="7081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road with lines and a cross&#10;&#10;Description automatically generated with medium confidence">
            <a:extLst>
              <a:ext uri="{FF2B5EF4-FFF2-40B4-BE49-F238E27FC236}">
                <a16:creationId xmlns:a16="http://schemas.microsoft.com/office/drawing/2014/main" id="{AACA9D0C-BAD6-7179-B335-B6DEA4E68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1676400"/>
            <a:ext cx="4481224" cy="4648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BC8138-D022-42F1-813C-DAEBC11F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Comparison with PathView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4829-B354-47E5-8853-CAACC4D293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51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F306F9-9AE4-4D00-F9B8-2A5F2053ABC1}"/>
              </a:ext>
            </a:extLst>
          </p:cNvPr>
          <p:cNvSpPr txBox="1"/>
          <p:nvPr/>
        </p:nvSpPr>
        <p:spPr>
          <a:xfrm>
            <a:off x="3706496" y="6248400"/>
            <a:ext cx="1733328" cy="508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i="1" u="sng" dirty="0"/>
              <a:t>PathView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E1E5B5-582E-9620-864A-49A080EC78EE}"/>
              </a:ext>
            </a:extLst>
          </p:cNvPr>
          <p:cNvSpPr txBox="1"/>
          <p:nvPr/>
        </p:nvSpPr>
        <p:spPr>
          <a:xfrm>
            <a:off x="7957583" y="6174714"/>
            <a:ext cx="2336800" cy="508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i="1" u="sng" dirty="0"/>
              <a:t>Proposed method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101293-AE1C-34F9-977C-B20F7F1C353E}"/>
              </a:ext>
            </a:extLst>
          </p:cNvPr>
          <p:cNvSpPr txBox="1"/>
          <p:nvPr/>
        </p:nvSpPr>
        <p:spPr>
          <a:xfrm>
            <a:off x="8403207" y="1027211"/>
            <a:ext cx="3077593" cy="30777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Source: SH0347_R_10.819_11.338</a:t>
            </a:r>
            <a:endParaRPr lang="en-US" sz="1400" b="1" dirty="0">
              <a:solidFill>
                <a:srgbClr val="FF0000"/>
              </a:solidFill>
            </a:endParaRPr>
          </a:p>
        </p:txBody>
      </p:sp>
      <p:pic>
        <p:nvPicPr>
          <p:cNvPr id="3" name="Picture 2" descr="A road with lines and markings&#10;&#10;Description automatically generated with medium confidence">
            <a:extLst>
              <a:ext uri="{FF2B5EF4-FFF2-40B4-BE49-F238E27FC236}">
                <a16:creationId xmlns:a16="http://schemas.microsoft.com/office/drawing/2014/main" id="{56193135-9FAD-8197-C666-4135E39E4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480" y="1676400"/>
            <a:ext cx="4481224" cy="4648200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C21B3F70-7F1E-4730-5E67-A536A371D452}"/>
              </a:ext>
            </a:extLst>
          </p:cNvPr>
          <p:cNvSpPr/>
          <p:nvPr/>
        </p:nvSpPr>
        <p:spPr bwMode="auto">
          <a:xfrm rot="16200000">
            <a:off x="2529215" y="3443872"/>
            <a:ext cx="367129" cy="990600"/>
          </a:xfrm>
          <a:prstGeom prst="down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259B0D-6CC8-FB44-33ED-FDD43E2B3B19}"/>
              </a:ext>
            </a:extLst>
          </p:cNvPr>
          <p:cNvSpPr txBox="1"/>
          <p:nvPr/>
        </p:nvSpPr>
        <p:spPr>
          <a:xfrm>
            <a:off x="2057400" y="3301153"/>
            <a:ext cx="906721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False 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349129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81"/>
    </mc:Choice>
    <mc:Fallback xmlns="">
      <p:transition advClick="0" advTm="7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-up of a road&#10;&#10;Description automatically generated">
            <a:extLst>
              <a:ext uri="{FF2B5EF4-FFF2-40B4-BE49-F238E27FC236}">
                <a16:creationId xmlns:a16="http://schemas.microsoft.com/office/drawing/2014/main" id="{4820FB3C-6C5F-60B9-019C-2DA959983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814" y="1608476"/>
            <a:ext cx="4481224" cy="4648200"/>
          </a:xfrm>
          <a:prstGeom prst="rect">
            <a:avLst/>
          </a:prstGeom>
        </p:spPr>
      </p:pic>
      <p:pic>
        <p:nvPicPr>
          <p:cNvPr id="5" name="Picture 4" descr="A road with lines and a square&#10;&#10;Description automatically generated with medium confidence">
            <a:extLst>
              <a:ext uri="{FF2B5EF4-FFF2-40B4-BE49-F238E27FC236}">
                <a16:creationId xmlns:a16="http://schemas.microsoft.com/office/drawing/2014/main" id="{39F6BD38-3FCB-3D26-B4EA-946E00E3B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577" y="1608476"/>
            <a:ext cx="4481223" cy="4648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BC8138-D022-42F1-813C-DAEBC11F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Comparison with PathView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4829-B354-47E5-8853-CAACC4D293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52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F306F9-9AE4-4D00-F9B8-2A5F2053ABC1}"/>
              </a:ext>
            </a:extLst>
          </p:cNvPr>
          <p:cNvSpPr txBox="1"/>
          <p:nvPr/>
        </p:nvSpPr>
        <p:spPr>
          <a:xfrm>
            <a:off x="3857737" y="6256676"/>
            <a:ext cx="1733328" cy="508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i="1" u="sng" dirty="0"/>
              <a:t>PathView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D19F672E-DB70-140C-1FDC-F7B6C0412622}"/>
              </a:ext>
            </a:extLst>
          </p:cNvPr>
          <p:cNvSpPr/>
          <p:nvPr/>
        </p:nvSpPr>
        <p:spPr bwMode="auto">
          <a:xfrm rot="16200000">
            <a:off x="2153236" y="3145690"/>
            <a:ext cx="367129" cy="990600"/>
          </a:xfrm>
          <a:prstGeom prst="down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C0BFBBA2-419B-0368-3115-4734C55A01D8}"/>
              </a:ext>
            </a:extLst>
          </p:cNvPr>
          <p:cNvSpPr/>
          <p:nvPr/>
        </p:nvSpPr>
        <p:spPr bwMode="auto">
          <a:xfrm rot="16200000">
            <a:off x="7225284" y="2933699"/>
            <a:ext cx="367129" cy="990600"/>
          </a:xfrm>
          <a:prstGeom prst="down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7D8BD3-AEE1-02B4-904F-D1D344D0FC7E}"/>
              </a:ext>
            </a:extLst>
          </p:cNvPr>
          <p:cNvSpPr txBox="1"/>
          <p:nvPr/>
        </p:nvSpPr>
        <p:spPr>
          <a:xfrm>
            <a:off x="8316403" y="1028711"/>
            <a:ext cx="3077593" cy="30777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Source: SH0347_R_10.819_11.338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6A4929-52CF-6AFC-D605-EBDE0B19A16D}"/>
              </a:ext>
            </a:extLst>
          </p:cNvPr>
          <p:cNvSpPr txBox="1"/>
          <p:nvPr/>
        </p:nvSpPr>
        <p:spPr>
          <a:xfrm>
            <a:off x="7957583" y="6174714"/>
            <a:ext cx="2336800" cy="508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i="1" u="sng" dirty="0"/>
              <a:t>Proposed method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7BD701-E297-41DA-424C-AB6AEC37F4BE}"/>
              </a:ext>
            </a:extLst>
          </p:cNvPr>
          <p:cNvSpPr txBox="1"/>
          <p:nvPr/>
        </p:nvSpPr>
        <p:spPr>
          <a:xfrm>
            <a:off x="1706124" y="2983824"/>
            <a:ext cx="906721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False 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1866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81"/>
    </mc:Choice>
    <mc:Fallback xmlns="">
      <p:transition advClick="0" advTm="7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8138-D022-42F1-813C-DAEBC11F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Comparison with PathView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4829-B354-47E5-8853-CAACC4D293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53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144BFC-68DF-8130-1ACE-DD5094DC1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722120"/>
            <a:ext cx="8383170" cy="44011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196719C-D9CA-A601-B361-C0BF56C07FF0}"/>
              </a:ext>
            </a:extLst>
          </p:cNvPr>
          <p:cNvSpPr/>
          <p:nvPr/>
        </p:nvSpPr>
        <p:spPr>
          <a:xfrm>
            <a:off x="9144000" y="4876800"/>
            <a:ext cx="990600" cy="12954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86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81"/>
    </mc:Choice>
    <mc:Fallback xmlns="">
      <p:transition advClick="0" advTm="7081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8138-D022-42F1-813C-DAEBC11F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Comparison with PathView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4829-B354-47E5-8853-CAACC4D293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54</a:t>
            </a:fld>
            <a:endParaRPr lang="en-US" dirty="0"/>
          </a:p>
        </p:txBody>
      </p:sp>
      <p:pic>
        <p:nvPicPr>
          <p:cNvPr id="6" name="Picture 5" descr="A grey rectangular object with green lines&#10;&#10;Description automatically generated">
            <a:extLst>
              <a:ext uri="{FF2B5EF4-FFF2-40B4-BE49-F238E27FC236}">
                <a16:creationId xmlns:a16="http://schemas.microsoft.com/office/drawing/2014/main" id="{1F18D0A2-82C1-C37E-A141-EE034E7CB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010" y="1533728"/>
            <a:ext cx="3290789" cy="4724400"/>
          </a:xfrm>
          <a:prstGeom prst="rect">
            <a:avLst/>
          </a:prstGeom>
        </p:spPr>
      </p:pic>
      <p:pic>
        <p:nvPicPr>
          <p:cNvPr id="8" name="Picture 7" descr="A grey rectangular object with red and blue lines&#10;&#10;Description automatically generated">
            <a:extLst>
              <a:ext uri="{FF2B5EF4-FFF2-40B4-BE49-F238E27FC236}">
                <a16:creationId xmlns:a16="http://schemas.microsoft.com/office/drawing/2014/main" id="{71BA380C-91E9-D02E-7038-EBED04E63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1549941"/>
            <a:ext cx="3290790" cy="47244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F306F9-9AE4-4D00-F9B8-2A5F2053ABC1}"/>
              </a:ext>
            </a:extLst>
          </p:cNvPr>
          <p:cNvSpPr txBox="1"/>
          <p:nvPr/>
        </p:nvSpPr>
        <p:spPr>
          <a:xfrm>
            <a:off x="4055331" y="6282449"/>
            <a:ext cx="1733328" cy="5083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i="1" u="sng" dirty="0"/>
              <a:t>PathView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22B03EF3-6546-BC28-69B1-BBA1E1C31CF3}"/>
              </a:ext>
            </a:extLst>
          </p:cNvPr>
          <p:cNvSpPr/>
          <p:nvPr/>
        </p:nvSpPr>
        <p:spPr bwMode="auto">
          <a:xfrm rot="16200000">
            <a:off x="2750136" y="4869864"/>
            <a:ext cx="367129" cy="990600"/>
          </a:xfrm>
          <a:prstGeom prst="down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1734B500-3A10-E10A-4072-A9AB1246CE7C}"/>
              </a:ext>
            </a:extLst>
          </p:cNvPr>
          <p:cNvSpPr/>
          <p:nvPr/>
        </p:nvSpPr>
        <p:spPr bwMode="auto">
          <a:xfrm rot="16200000">
            <a:off x="2789726" y="1217128"/>
            <a:ext cx="367129" cy="990600"/>
          </a:xfrm>
          <a:prstGeom prst="down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81AD34D4-E5C8-BDD3-8D58-7140A03D80F6}"/>
              </a:ext>
            </a:extLst>
          </p:cNvPr>
          <p:cNvSpPr/>
          <p:nvPr/>
        </p:nvSpPr>
        <p:spPr bwMode="auto">
          <a:xfrm rot="16200000">
            <a:off x="5445098" y="5032711"/>
            <a:ext cx="367129" cy="990600"/>
          </a:xfrm>
          <a:prstGeom prst="down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F034C8-FCD9-0385-2C70-F892BEC289A1}"/>
              </a:ext>
            </a:extLst>
          </p:cNvPr>
          <p:cNvSpPr txBox="1"/>
          <p:nvPr/>
        </p:nvSpPr>
        <p:spPr>
          <a:xfrm>
            <a:off x="8403207" y="1027211"/>
            <a:ext cx="3077593" cy="30777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Source: SH0073_R_8.234_13.818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21099F-0DDC-D284-D95C-995D50272FA8}"/>
              </a:ext>
            </a:extLst>
          </p:cNvPr>
          <p:cNvSpPr txBox="1"/>
          <p:nvPr/>
        </p:nvSpPr>
        <p:spPr>
          <a:xfrm>
            <a:off x="7957583" y="6174714"/>
            <a:ext cx="2336800" cy="508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i="1" u="sng" dirty="0"/>
              <a:t>Proposed method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463C7A-8B09-A238-15C2-D25707846261}"/>
              </a:ext>
            </a:extLst>
          </p:cNvPr>
          <p:cNvSpPr txBox="1"/>
          <p:nvPr/>
        </p:nvSpPr>
        <p:spPr>
          <a:xfrm>
            <a:off x="2216619" y="4700398"/>
            <a:ext cx="906721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False 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class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1B1A5E-A458-268D-CB24-8AD3F43363D0}"/>
              </a:ext>
            </a:extLst>
          </p:cNvPr>
          <p:cNvSpPr txBox="1"/>
          <p:nvPr/>
        </p:nvSpPr>
        <p:spPr>
          <a:xfrm>
            <a:off x="2216619" y="1047661"/>
            <a:ext cx="906721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False 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class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1FE52-36F5-1DD8-8125-122C0211B9E3}"/>
              </a:ext>
            </a:extLst>
          </p:cNvPr>
          <p:cNvSpPr txBox="1"/>
          <p:nvPr/>
        </p:nvSpPr>
        <p:spPr>
          <a:xfrm>
            <a:off x="4985595" y="4843791"/>
            <a:ext cx="906721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False 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positive</a:t>
            </a:r>
          </a:p>
        </p:txBody>
      </p:sp>
    </p:spTree>
    <p:extLst>
      <p:ext uri="{BB962C8B-B14F-4D97-AF65-F5344CB8AC3E}">
        <p14:creationId xmlns:p14="http://schemas.microsoft.com/office/powerpoint/2010/main" val="275099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81"/>
    </mc:Choice>
    <mc:Fallback xmlns="">
      <p:transition advClick="0" advTm="7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3" grpId="0" animBg="1"/>
      <p:bldP spid="5" grpId="0" animBg="1"/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8138-D022-42F1-813C-DAEBC11F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Comparison with PathView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4829-B354-47E5-8853-CAACC4D293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55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F306F9-9AE4-4D00-F9B8-2A5F2053ABC1}"/>
              </a:ext>
            </a:extLst>
          </p:cNvPr>
          <p:cNvSpPr txBox="1"/>
          <p:nvPr/>
        </p:nvSpPr>
        <p:spPr>
          <a:xfrm>
            <a:off x="3857737" y="6256676"/>
            <a:ext cx="1733328" cy="5083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i="1" u="sng" dirty="0"/>
              <a:t>PathView</a:t>
            </a:r>
          </a:p>
        </p:txBody>
      </p:sp>
      <p:pic>
        <p:nvPicPr>
          <p:cNvPr id="6" name="Picture 5" descr="A grey rectangular background with red and green rectangles&#10;&#10;Description automatically generated">
            <a:extLst>
              <a:ext uri="{FF2B5EF4-FFF2-40B4-BE49-F238E27FC236}">
                <a16:creationId xmlns:a16="http://schemas.microsoft.com/office/drawing/2014/main" id="{AC587D04-F09A-B4D8-97D6-8B38AB057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41" y="1550106"/>
            <a:ext cx="3290792" cy="4724404"/>
          </a:xfrm>
          <a:prstGeom prst="rect">
            <a:avLst/>
          </a:prstGeom>
        </p:spPr>
      </p:pic>
      <p:pic>
        <p:nvPicPr>
          <p:cNvPr id="8" name="Picture 7" descr="A grey rectangular object with green rectangles&#10;&#10;Description automatically generated">
            <a:extLst>
              <a:ext uri="{FF2B5EF4-FFF2-40B4-BE49-F238E27FC236}">
                <a16:creationId xmlns:a16="http://schemas.microsoft.com/office/drawing/2014/main" id="{7762D094-4185-3473-1C13-C6632CA96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610" y="1554800"/>
            <a:ext cx="3290792" cy="4724404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ECDC2490-5978-7BDE-5C75-D771DFA8C014}"/>
              </a:ext>
            </a:extLst>
          </p:cNvPr>
          <p:cNvSpPr/>
          <p:nvPr/>
        </p:nvSpPr>
        <p:spPr bwMode="auto">
          <a:xfrm rot="16200000">
            <a:off x="2694000" y="3117264"/>
            <a:ext cx="367129" cy="990600"/>
          </a:xfrm>
          <a:prstGeom prst="down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102D4A36-4F67-AD15-7E2F-5F760EB357E6}"/>
              </a:ext>
            </a:extLst>
          </p:cNvPr>
          <p:cNvSpPr/>
          <p:nvPr/>
        </p:nvSpPr>
        <p:spPr bwMode="auto">
          <a:xfrm rot="16200000">
            <a:off x="9455736" y="1497690"/>
            <a:ext cx="367129" cy="990600"/>
          </a:xfrm>
          <a:prstGeom prst="down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EE520E-A628-0B52-8143-2742204F131D}"/>
              </a:ext>
            </a:extLst>
          </p:cNvPr>
          <p:cNvSpPr txBox="1"/>
          <p:nvPr/>
        </p:nvSpPr>
        <p:spPr>
          <a:xfrm>
            <a:off x="8403207" y="1027211"/>
            <a:ext cx="3077593" cy="30777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Source: SH0073_R_8.234_13.818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5B9B10-BF68-1F1C-A222-AA2F4F492D39}"/>
              </a:ext>
            </a:extLst>
          </p:cNvPr>
          <p:cNvSpPr txBox="1"/>
          <p:nvPr/>
        </p:nvSpPr>
        <p:spPr>
          <a:xfrm>
            <a:off x="7957583" y="6174714"/>
            <a:ext cx="2336800" cy="508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i="1" u="sng" dirty="0"/>
              <a:t>Proposed method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6A3222-64AE-B40D-D12F-31E14DA90A70}"/>
              </a:ext>
            </a:extLst>
          </p:cNvPr>
          <p:cNvSpPr txBox="1"/>
          <p:nvPr/>
        </p:nvSpPr>
        <p:spPr>
          <a:xfrm>
            <a:off x="2133600" y="2938205"/>
            <a:ext cx="906721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False 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class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2EE316-CB91-1E5C-CADA-688D517C14C4}"/>
              </a:ext>
            </a:extLst>
          </p:cNvPr>
          <p:cNvSpPr txBox="1"/>
          <p:nvPr/>
        </p:nvSpPr>
        <p:spPr>
          <a:xfrm>
            <a:off x="8948479" y="1360928"/>
            <a:ext cx="906721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False 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97428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81"/>
    </mc:Choice>
    <mc:Fallback xmlns="">
      <p:transition advClick="0" advTm="7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" grpId="0" animBg="1"/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8138-D022-42F1-813C-DAEBC11F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Comparison with PathView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4829-B354-47E5-8853-CAACC4D293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56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F306F9-9AE4-4D00-F9B8-2A5F2053ABC1}"/>
              </a:ext>
            </a:extLst>
          </p:cNvPr>
          <p:cNvSpPr txBox="1"/>
          <p:nvPr/>
        </p:nvSpPr>
        <p:spPr>
          <a:xfrm>
            <a:off x="3857737" y="6256676"/>
            <a:ext cx="1733328" cy="5083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i="1" u="sng" dirty="0"/>
              <a:t>PathView</a:t>
            </a:r>
          </a:p>
        </p:txBody>
      </p:sp>
      <p:pic>
        <p:nvPicPr>
          <p:cNvPr id="5" name="Picture 4" descr="A grey rectangular object with blue rectangles&#10;&#10;Description automatically generated">
            <a:extLst>
              <a:ext uri="{FF2B5EF4-FFF2-40B4-BE49-F238E27FC236}">
                <a16:creationId xmlns:a16="http://schemas.microsoft.com/office/drawing/2014/main" id="{9394DB71-4026-CA2C-48E8-8978138FD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533728"/>
            <a:ext cx="3290791" cy="4724402"/>
          </a:xfrm>
          <a:prstGeom prst="rect">
            <a:avLst/>
          </a:prstGeom>
        </p:spPr>
      </p:pic>
      <p:pic>
        <p:nvPicPr>
          <p:cNvPr id="11" name="Picture 10" descr="A close-up of a white wall&#10;&#10;Description automatically generated">
            <a:extLst>
              <a:ext uri="{FF2B5EF4-FFF2-40B4-BE49-F238E27FC236}">
                <a16:creationId xmlns:a16="http://schemas.microsoft.com/office/drawing/2014/main" id="{8E5DC9CF-1E04-BA40-FB6C-4AD714CDA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1532274"/>
            <a:ext cx="3290791" cy="4724402"/>
          </a:xfrm>
          <a:prstGeom prst="rect">
            <a:avLst/>
          </a:prstGeom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555BEFE4-BEE4-8FD8-CA42-1B825E379BD4}"/>
              </a:ext>
            </a:extLst>
          </p:cNvPr>
          <p:cNvSpPr/>
          <p:nvPr/>
        </p:nvSpPr>
        <p:spPr bwMode="auto">
          <a:xfrm rot="16200000">
            <a:off x="2694000" y="3117264"/>
            <a:ext cx="367129" cy="990600"/>
          </a:xfrm>
          <a:prstGeom prst="down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2CD71509-FFC0-F2E4-2E03-A92225B0105B}"/>
              </a:ext>
            </a:extLst>
          </p:cNvPr>
          <p:cNvSpPr/>
          <p:nvPr/>
        </p:nvSpPr>
        <p:spPr bwMode="auto">
          <a:xfrm rot="16200000">
            <a:off x="4807536" y="1997864"/>
            <a:ext cx="367129" cy="990600"/>
          </a:xfrm>
          <a:prstGeom prst="down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7CB0D002-10B6-1C11-BDDA-9E7E1C34FC73}"/>
              </a:ext>
            </a:extLst>
          </p:cNvPr>
          <p:cNvSpPr/>
          <p:nvPr/>
        </p:nvSpPr>
        <p:spPr bwMode="auto">
          <a:xfrm rot="16200000">
            <a:off x="5302836" y="3505199"/>
            <a:ext cx="367129" cy="990600"/>
          </a:xfrm>
          <a:prstGeom prst="downArrow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B31DCD85-CDDD-B06D-6F26-782ABB1C25A1}"/>
              </a:ext>
            </a:extLst>
          </p:cNvPr>
          <p:cNvSpPr/>
          <p:nvPr/>
        </p:nvSpPr>
        <p:spPr bwMode="auto">
          <a:xfrm rot="16200000">
            <a:off x="9684336" y="3548692"/>
            <a:ext cx="367129" cy="990600"/>
          </a:xfrm>
          <a:prstGeom prst="downArrow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912212-8887-3C01-EA82-93F5A6C5718A}"/>
              </a:ext>
            </a:extLst>
          </p:cNvPr>
          <p:cNvSpPr txBox="1"/>
          <p:nvPr/>
        </p:nvSpPr>
        <p:spPr>
          <a:xfrm>
            <a:off x="8403207" y="1027211"/>
            <a:ext cx="3077593" cy="30777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Source: SH0073_R_8.234_13.818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1225AF-1C09-82D9-A0CD-1E50211FF414}"/>
              </a:ext>
            </a:extLst>
          </p:cNvPr>
          <p:cNvSpPr txBox="1"/>
          <p:nvPr/>
        </p:nvSpPr>
        <p:spPr>
          <a:xfrm>
            <a:off x="7957583" y="6174714"/>
            <a:ext cx="2336800" cy="508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i="1" u="sng" dirty="0"/>
              <a:t>Proposed method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4B26BD-B01D-3C5C-A1D7-B0F49C6A7F7E}"/>
              </a:ext>
            </a:extLst>
          </p:cNvPr>
          <p:cNvSpPr txBox="1"/>
          <p:nvPr/>
        </p:nvSpPr>
        <p:spPr>
          <a:xfrm>
            <a:off x="2223167" y="2925234"/>
            <a:ext cx="906721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False 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negative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1DC500-C45F-C7D7-F14C-03E0EE4EF395}"/>
              </a:ext>
            </a:extLst>
          </p:cNvPr>
          <p:cNvSpPr txBox="1"/>
          <p:nvPr/>
        </p:nvSpPr>
        <p:spPr>
          <a:xfrm>
            <a:off x="4392434" y="1797777"/>
            <a:ext cx="906721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False 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positive</a:t>
            </a:r>
          </a:p>
        </p:txBody>
      </p:sp>
    </p:spTree>
    <p:extLst>
      <p:ext uri="{BB962C8B-B14F-4D97-AF65-F5344CB8AC3E}">
        <p14:creationId xmlns:p14="http://schemas.microsoft.com/office/powerpoint/2010/main" val="198722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81"/>
    </mc:Choice>
    <mc:Fallback xmlns="">
      <p:transition advClick="0" advTm="7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7" grpId="0" animBg="1"/>
      <p:bldP spid="3" grpId="0" animBg="1"/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8138-D022-42F1-813C-DAEBC11F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Comparison with PathView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4829-B354-47E5-8853-CAACC4D293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57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F306F9-9AE4-4D00-F9B8-2A5F2053ABC1}"/>
              </a:ext>
            </a:extLst>
          </p:cNvPr>
          <p:cNvSpPr txBox="1"/>
          <p:nvPr/>
        </p:nvSpPr>
        <p:spPr>
          <a:xfrm>
            <a:off x="4055331" y="6282449"/>
            <a:ext cx="1733328" cy="5083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i="1" u="sng" dirty="0"/>
              <a:t>PathView</a:t>
            </a:r>
          </a:p>
        </p:txBody>
      </p:sp>
      <p:pic>
        <p:nvPicPr>
          <p:cNvPr id="5" name="Picture 4" descr="A screen shot of a grey screen&#10;&#10;Description automatically generated">
            <a:extLst>
              <a:ext uri="{FF2B5EF4-FFF2-40B4-BE49-F238E27FC236}">
                <a16:creationId xmlns:a16="http://schemas.microsoft.com/office/drawing/2014/main" id="{84BF081A-C42B-4884-06B8-B0830B0C8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540215"/>
            <a:ext cx="3290789" cy="4724400"/>
          </a:xfrm>
          <a:prstGeom prst="rect">
            <a:avLst/>
          </a:prstGeom>
        </p:spPr>
      </p:pic>
      <p:pic>
        <p:nvPicPr>
          <p:cNvPr id="11" name="Picture 10" descr="A screenshot of a grey screen&#10;&#10;Description automatically generated">
            <a:extLst>
              <a:ext uri="{FF2B5EF4-FFF2-40B4-BE49-F238E27FC236}">
                <a16:creationId xmlns:a16="http://schemas.microsoft.com/office/drawing/2014/main" id="{94951218-9B87-870E-00CE-880D4A458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600" y="1540215"/>
            <a:ext cx="3290789" cy="4724400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CF730364-C7EA-0E5A-79C8-7A399D31BE7E}"/>
              </a:ext>
            </a:extLst>
          </p:cNvPr>
          <p:cNvSpPr/>
          <p:nvPr/>
        </p:nvSpPr>
        <p:spPr bwMode="auto">
          <a:xfrm rot="16200000">
            <a:off x="2718386" y="1755753"/>
            <a:ext cx="367129" cy="990600"/>
          </a:xfrm>
          <a:prstGeom prst="down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D1FBDE5A-3C39-24E7-EC15-4A26C9EB5A92}"/>
              </a:ext>
            </a:extLst>
          </p:cNvPr>
          <p:cNvSpPr/>
          <p:nvPr/>
        </p:nvSpPr>
        <p:spPr bwMode="auto">
          <a:xfrm rot="16200000">
            <a:off x="3740736" y="1419067"/>
            <a:ext cx="367129" cy="990600"/>
          </a:xfrm>
          <a:prstGeom prst="down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DD8A95ED-B516-1C03-EE26-750B0C8ED05F}"/>
              </a:ext>
            </a:extLst>
          </p:cNvPr>
          <p:cNvSpPr/>
          <p:nvPr/>
        </p:nvSpPr>
        <p:spPr bwMode="auto">
          <a:xfrm rot="16200000">
            <a:off x="7131636" y="1884195"/>
            <a:ext cx="367129" cy="990600"/>
          </a:xfrm>
          <a:prstGeom prst="down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AB37D752-8464-9BDB-FF0A-E2CE82E37217}"/>
              </a:ext>
            </a:extLst>
          </p:cNvPr>
          <p:cNvSpPr/>
          <p:nvPr/>
        </p:nvSpPr>
        <p:spPr bwMode="auto">
          <a:xfrm rot="16200000">
            <a:off x="5036135" y="3726866"/>
            <a:ext cx="367129" cy="990600"/>
          </a:xfrm>
          <a:prstGeom prst="downArrow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0709D3E7-2813-E928-F19E-81CA5B43567B}"/>
              </a:ext>
            </a:extLst>
          </p:cNvPr>
          <p:cNvSpPr/>
          <p:nvPr/>
        </p:nvSpPr>
        <p:spPr bwMode="auto">
          <a:xfrm rot="16200000">
            <a:off x="9531936" y="3726866"/>
            <a:ext cx="367129" cy="990600"/>
          </a:xfrm>
          <a:prstGeom prst="downArrow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D6A8DA-C606-1F96-77B7-B29A3968F544}"/>
              </a:ext>
            </a:extLst>
          </p:cNvPr>
          <p:cNvSpPr txBox="1"/>
          <p:nvPr/>
        </p:nvSpPr>
        <p:spPr>
          <a:xfrm>
            <a:off x="8403207" y="1027211"/>
            <a:ext cx="3077593" cy="30777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Source: SH0073_R_8.234_13.818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6F2930-4D71-4A1C-DF1D-E0A0D24AE940}"/>
              </a:ext>
            </a:extLst>
          </p:cNvPr>
          <p:cNvSpPr txBox="1"/>
          <p:nvPr/>
        </p:nvSpPr>
        <p:spPr>
          <a:xfrm>
            <a:off x="7957583" y="6174714"/>
            <a:ext cx="2336800" cy="508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i="1" u="sng" dirty="0"/>
              <a:t>Proposed method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64CC9B-CC2D-3871-88BE-A48ED2743503}"/>
              </a:ext>
            </a:extLst>
          </p:cNvPr>
          <p:cNvSpPr txBox="1"/>
          <p:nvPr/>
        </p:nvSpPr>
        <p:spPr>
          <a:xfrm>
            <a:off x="2211130" y="1587682"/>
            <a:ext cx="906721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False 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negative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58A764-CDCD-E8C0-0DA1-93585921E010}"/>
              </a:ext>
            </a:extLst>
          </p:cNvPr>
          <p:cNvSpPr txBox="1"/>
          <p:nvPr/>
        </p:nvSpPr>
        <p:spPr>
          <a:xfrm>
            <a:off x="3335433" y="1284730"/>
            <a:ext cx="906721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False 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positive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152EF5-10D9-F648-9CC4-1E9972A41D03}"/>
              </a:ext>
            </a:extLst>
          </p:cNvPr>
          <p:cNvSpPr txBox="1"/>
          <p:nvPr/>
        </p:nvSpPr>
        <p:spPr>
          <a:xfrm>
            <a:off x="6649858" y="1730802"/>
            <a:ext cx="906721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False 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positive</a:t>
            </a:r>
          </a:p>
        </p:txBody>
      </p:sp>
    </p:spTree>
    <p:extLst>
      <p:ext uri="{BB962C8B-B14F-4D97-AF65-F5344CB8AC3E}">
        <p14:creationId xmlns:p14="http://schemas.microsoft.com/office/powerpoint/2010/main" val="83751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81"/>
    </mc:Choice>
    <mc:Fallback xmlns="">
      <p:transition advClick="0" advTm="7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7" grpId="0" animBg="1"/>
      <p:bldP spid="3" grpId="0" animBg="1"/>
      <p:bldP spid="6" grpId="0" animBg="1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8138-D022-42F1-813C-DAEBC11F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Comparison with PathView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4829-B354-47E5-8853-CAACC4D293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58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F306F9-9AE4-4D00-F9B8-2A5F2053ABC1}"/>
              </a:ext>
            </a:extLst>
          </p:cNvPr>
          <p:cNvSpPr txBox="1"/>
          <p:nvPr/>
        </p:nvSpPr>
        <p:spPr>
          <a:xfrm>
            <a:off x="3857737" y="6256676"/>
            <a:ext cx="1733328" cy="5083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i="1" u="sng" dirty="0"/>
              <a:t>PathView</a:t>
            </a:r>
          </a:p>
        </p:txBody>
      </p:sp>
      <p:pic>
        <p:nvPicPr>
          <p:cNvPr id="6" name="Picture 5" descr="A close-up of a screen&#10;&#10;Description automatically generated">
            <a:extLst>
              <a:ext uri="{FF2B5EF4-FFF2-40B4-BE49-F238E27FC236}">
                <a16:creationId xmlns:a16="http://schemas.microsoft.com/office/drawing/2014/main" id="{C3ABFF17-3F58-8CC4-7635-D2D9906A8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662" y="1533728"/>
            <a:ext cx="3290791" cy="4724402"/>
          </a:xfrm>
          <a:prstGeom prst="rect">
            <a:avLst/>
          </a:prstGeom>
        </p:spPr>
      </p:pic>
      <p:pic>
        <p:nvPicPr>
          <p:cNvPr id="8" name="Picture 7" descr="A close-up of a grey screen&#10;&#10;Description automatically generated">
            <a:extLst>
              <a:ext uri="{FF2B5EF4-FFF2-40B4-BE49-F238E27FC236}">
                <a16:creationId xmlns:a16="http://schemas.microsoft.com/office/drawing/2014/main" id="{83CFA721-537B-1F83-D471-9371C079E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564" y="1532274"/>
            <a:ext cx="3290791" cy="4724402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D19F672E-DB70-140C-1FDC-F7B6C0412622}"/>
              </a:ext>
            </a:extLst>
          </p:cNvPr>
          <p:cNvSpPr/>
          <p:nvPr/>
        </p:nvSpPr>
        <p:spPr bwMode="auto">
          <a:xfrm rot="16200000">
            <a:off x="4426536" y="5425249"/>
            <a:ext cx="367129" cy="990600"/>
          </a:xfrm>
          <a:prstGeom prst="down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C0BFBBA2-419B-0368-3115-4734C55A01D8}"/>
              </a:ext>
            </a:extLst>
          </p:cNvPr>
          <p:cNvSpPr/>
          <p:nvPr/>
        </p:nvSpPr>
        <p:spPr bwMode="auto">
          <a:xfrm rot="16200000">
            <a:off x="8747512" y="5394445"/>
            <a:ext cx="367129" cy="990600"/>
          </a:xfrm>
          <a:prstGeom prst="downArrow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B17462-CD80-A07B-D8EA-28846657165D}"/>
              </a:ext>
            </a:extLst>
          </p:cNvPr>
          <p:cNvSpPr txBox="1"/>
          <p:nvPr/>
        </p:nvSpPr>
        <p:spPr>
          <a:xfrm>
            <a:off x="8403207" y="1027211"/>
            <a:ext cx="3077593" cy="30777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Source: SH0073_R_8.234_13.818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08AC31-E4DD-9B58-64DA-C5C9F365A5EB}"/>
              </a:ext>
            </a:extLst>
          </p:cNvPr>
          <p:cNvSpPr txBox="1"/>
          <p:nvPr/>
        </p:nvSpPr>
        <p:spPr>
          <a:xfrm>
            <a:off x="7957583" y="6174714"/>
            <a:ext cx="2336800" cy="508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600" i="1" u="sng" dirty="0"/>
              <a:t>Proposed method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F57012-F1DA-DC5D-210A-AF1FD7B99270}"/>
              </a:ext>
            </a:extLst>
          </p:cNvPr>
          <p:cNvSpPr txBox="1"/>
          <p:nvPr/>
        </p:nvSpPr>
        <p:spPr>
          <a:xfrm>
            <a:off x="3962400" y="5272119"/>
            <a:ext cx="906721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False 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positive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2FF68-089E-1C44-1F0F-D10502B2688D}"/>
              </a:ext>
            </a:extLst>
          </p:cNvPr>
          <p:cNvSpPr txBox="1"/>
          <p:nvPr/>
        </p:nvSpPr>
        <p:spPr>
          <a:xfrm>
            <a:off x="8305800" y="5226566"/>
            <a:ext cx="906721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False 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positive</a:t>
            </a:r>
          </a:p>
        </p:txBody>
      </p:sp>
    </p:spTree>
    <p:extLst>
      <p:ext uri="{BB962C8B-B14F-4D97-AF65-F5344CB8AC3E}">
        <p14:creationId xmlns:p14="http://schemas.microsoft.com/office/powerpoint/2010/main" val="177446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81"/>
    </mc:Choice>
    <mc:Fallback xmlns="">
      <p:transition advClick="0" advTm="7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" grpId="0" animBg="1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4829-B354-47E5-8853-CAACC4D293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59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E19130-536E-B0B5-056F-56344193F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1570944"/>
            <a:ext cx="7783145" cy="52627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D3D145-63FB-DB16-89CB-219B59C5F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2490394"/>
            <a:ext cx="4102859" cy="292474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BBEA08C-4790-D856-A01C-F58E0B1014CC}"/>
              </a:ext>
            </a:extLst>
          </p:cNvPr>
          <p:cNvSpPr txBox="1">
            <a:spLocks/>
          </p:cNvSpPr>
          <p:nvPr/>
        </p:nvSpPr>
        <p:spPr bwMode="auto">
          <a:xfrm>
            <a:off x="2336800" y="60960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501215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dirty="0"/>
              <a:t>Distress Detection Tool (Demo)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3492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81"/>
    </mc:Choice>
    <mc:Fallback xmlns="">
      <p:transition advClick="0" advTm="7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8138-D022-42F1-813C-DAEBC11F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Image library revision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4829-B354-47E5-8853-CAACC4D293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E947C-A24C-FEA2-BF65-AE751F437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6800" y="1676400"/>
            <a:ext cx="9144000" cy="4419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Why revision: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Barely visible distresses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Consistency</a:t>
            </a:r>
          </a:p>
          <a:p>
            <a:pPr lvl="1">
              <a:lnSpc>
                <a:spcPct val="150000"/>
              </a:lnSpc>
            </a:pPr>
            <a:endParaRPr lang="en-US" sz="2000" dirty="0"/>
          </a:p>
          <a:p>
            <a:pPr marL="457200" lvl="1" indent="0">
              <a:lnSpc>
                <a:spcPct val="150000"/>
              </a:lnSpc>
              <a:buNone/>
            </a:pPr>
            <a:endParaRPr lang="en-US" sz="2000" dirty="0"/>
          </a:p>
          <a:p>
            <a:pPr marL="457200" lvl="1" indent="0">
              <a:lnSpc>
                <a:spcPct val="150000"/>
              </a:lnSpc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3034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81"/>
    </mc:Choice>
    <mc:Fallback xmlns="">
      <p:transition advClick="0" advTm="7081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BC6EC-372C-3242-BD36-F9482BCF2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7EAB10-E3AD-E244-92FD-99A7D813F2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60</a:t>
            </a:fld>
            <a:endParaRPr lang="en-US" dirty="0"/>
          </a:p>
        </p:txBody>
      </p:sp>
      <p:sp>
        <p:nvSpPr>
          <p:cNvPr id="16" name="圆角矩形 72">
            <a:extLst>
              <a:ext uri="{FF2B5EF4-FFF2-40B4-BE49-F238E27FC236}">
                <a16:creationId xmlns:a16="http://schemas.microsoft.com/office/drawing/2014/main" id="{21AE8D2C-10DB-8847-8E4F-1352E19738CA}"/>
              </a:ext>
            </a:extLst>
          </p:cNvPr>
          <p:cNvSpPr/>
          <p:nvPr/>
        </p:nvSpPr>
        <p:spPr>
          <a:xfrm rot="10800000" flipV="1">
            <a:off x="3383220" y="200392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99801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/>
              <a:t>1</a:t>
            </a:r>
            <a:endParaRPr lang="zh-CN" altLang="en-US" dirty="0"/>
          </a:p>
        </p:txBody>
      </p:sp>
      <p:sp>
        <p:nvSpPr>
          <p:cNvPr id="18" name="圆角矩形 74">
            <a:extLst>
              <a:ext uri="{FF2B5EF4-FFF2-40B4-BE49-F238E27FC236}">
                <a16:creationId xmlns:a16="http://schemas.microsoft.com/office/drawing/2014/main" id="{B3F11BEE-600B-D24D-A61B-87C689E0EDA7}"/>
              </a:ext>
            </a:extLst>
          </p:cNvPr>
          <p:cNvSpPr/>
          <p:nvPr/>
        </p:nvSpPr>
        <p:spPr>
          <a:xfrm rot="10800000" flipV="1">
            <a:off x="3384150" y="283251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99801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/>
              <a:t>2</a:t>
            </a:r>
            <a:endParaRPr lang="zh-CN" altLang="en-US" dirty="0"/>
          </a:p>
        </p:txBody>
      </p:sp>
      <p:sp>
        <p:nvSpPr>
          <p:cNvPr id="20" name="圆角矩形 76">
            <a:extLst>
              <a:ext uri="{FF2B5EF4-FFF2-40B4-BE49-F238E27FC236}">
                <a16:creationId xmlns:a16="http://schemas.microsoft.com/office/drawing/2014/main" id="{32F2ABAB-3638-D241-98D3-7F61C76D0970}"/>
              </a:ext>
            </a:extLst>
          </p:cNvPr>
          <p:cNvSpPr/>
          <p:nvPr/>
        </p:nvSpPr>
        <p:spPr>
          <a:xfrm rot="10800000" flipV="1">
            <a:off x="3384150" y="3671868"/>
            <a:ext cx="484287" cy="491115"/>
          </a:xfrm>
          <a:prstGeom prst="roundRect">
            <a:avLst>
              <a:gd name="adj" fmla="val 5039"/>
            </a:avLst>
          </a:prstGeom>
          <a:solidFill>
            <a:srgbClr val="99801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/>
              <a:t>3</a:t>
            </a:r>
            <a:endParaRPr lang="zh-CN" altLang="en-US" dirty="0"/>
          </a:p>
        </p:txBody>
      </p:sp>
      <p:sp>
        <p:nvSpPr>
          <p:cNvPr id="22" name="文本框 86">
            <a:extLst>
              <a:ext uri="{FF2B5EF4-FFF2-40B4-BE49-F238E27FC236}">
                <a16:creationId xmlns:a16="http://schemas.microsoft.com/office/drawing/2014/main" id="{7E90E778-89FF-D14E-A1E8-FB9700B15CDC}"/>
              </a:ext>
            </a:extLst>
          </p:cNvPr>
          <p:cNvSpPr txBox="1"/>
          <p:nvPr/>
        </p:nvSpPr>
        <p:spPr>
          <a:xfrm>
            <a:off x="4552361" y="2039111"/>
            <a:ext cx="2425208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/>
            <a:r>
              <a:rPr lang="en-US" altLang="zh-CN" dirty="0"/>
              <a:t>Tasks Overview </a:t>
            </a:r>
            <a:endParaRPr lang="zh-CN" altLang="en-US" dirty="0"/>
          </a:p>
        </p:txBody>
      </p:sp>
      <p:sp>
        <p:nvSpPr>
          <p:cNvPr id="23" name="文本框 88">
            <a:extLst>
              <a:ext uri="{FF2B5EF4-FFF2-40B4-BE49-F238E27FC236}">
                <a16:creationId xmlns:a16="http://schemas.microsoft.com/office/drawing/2014/main" id="{0031859B-C977-BD4D-9EDD-5AE333BF3B53}"/>
              </a:ext>
            </a:extLst>
          </p:cNvPr>
          <p:cNvSpPr txBox="1"/>
          <p:nvPr/>
        </p:nvSpPr>
        <p:spPr>
          <a:xfrm>
            <a:off x="4552361" y="2849290"/>
            <a:ext cx="2255289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/>
            <a:r>
              <a:rPr lang="en-US" altLang="zh-CN" dirty="0"/>
              <a:t>Task 5 updates</a:t>
            </a:r>
            <a:endParaRPr lang="zh-CN" altLang="en-US" dirty="0"/>
          </a:p>
        </p:txBody>
      </p:sp>
      <p:sp>
        <p:nvSpPr>
          <p:cNvPr id="25" name="圆角矩形 76">
            <a:extLst>
              <a:ext uri="{FF2B5EF4-FFF2-40B4-BE49-F238E27FC236}">
                <a16:creationId xmlns:a16="http://schemas.microsoft.com/office/drawing/2014/main" id="{B4B93817-06BB-3741-89A6-6495A15A80CC}"/>
              </a:ext>
            </a:extLst>
          </p:cNvPr>
          <p:cNvSpPr/>
          <p:nvPr/>
        </p:nvSpPr>
        <p:spPr>
          <a:xfrm rot="10800000" flipV="1">
            <a:off x="3384150" y="446188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99801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/>
              <a:t>4</a:t>
            </a:r>
            <a:endParaRPr lang="zh-CN" alt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1D6A1B7-9B84-954C-BBF0-C576DDDE440C}"/>
              </a:ext>
            </a:extLst>
          </p:cNvPr>
          <p:cNvSpPr/>
          <p:nvPr/>
        </p:nvSpPr>
        <p:spPr>
          <a:xfrm>
            <a:off x="4549697" y="3686593"/>
            <a:ext cx="18718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0070C0"/>
                </a:solidFill>
              </a:rPr>
              <a:t>Future Work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3B92927-9BC0-774F-8D07-3A98DDD59867}"/>
              </a:ext>
            </a:extLst>
          </p:cNvPr>
          <p:cNvSpPr/>
          <p:nvPr/>
        </p:nvSpPr>
        <p:spPr>
          <a:xfrm>
            <a:off x="4549697" y="4476609"/>
            <a:ext cx="9868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Q &amp; 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51595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B155AE-570D-B33A-4537-3B51A4429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639" y="2738732"/>
            <a:ext cx="9601200" cy="350111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61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6800" y="381000"/>
            <a:ext cx="9144000" cy="1143000"/>
          </a:xfrm>
        </p:spPr>
        <p:txBody>
          <a:bodyPr/>
          <a:lstStyle/>
          <a:p>
            <a:r>
              <a:rPr lang="en-US" sz="3600" dirty="0"/>
              <a:t>Future Work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5ECC4280-DDBD-7447-8F8D-B84E0AA081A7}"/>
              </a:ext>
            </a:extLst>
          </p:cNvPr>
          <p:cNvSpPr/>
          <p:nvPr/>
        </p:nvSpPr>
        <p:spPr>
          <a:xfrm flipH="1">
            <a:off x="2108200" y="1427205"/>
            <a:ext cx="2540000" cy="553998"/>
          </a:xfrm>
          <a:custGeom>
            <a:avLst/>
            <a:gdLst>
              <a:gd name="connsiteX0" fmla="*/ 0 w 5928741"/>
              <a:gd name="connsiteY0" fmla="*/ 0 h 867706"/>
              <a:gd name="connsiteX1" fmla="*/ 5494888 w 5928741"/>
              <a:gd name="connsiteY1" fmla="*/ 0 h 867706"/>
              <a:gd name="connsiteX2" fmla="*/ 5928741 w 5928741"/>
              <a:gd name="connsiteY2" fmla="*/ 433853 h 867706"/>
              <a:gd name="connsiteX3" fmla="*/ 5494888 w 5928741"/>
              <a:gd name="connsiteY3" fmla="*/ 867706 h 867706"/>
              <a:gd name="connsiteX4" fmla="*/ 0 w 5928741"/>
              <a:gd name="connsiteY4" fmla="*/ 867706 h 867706"/>
              <a:gd name="connsiteX5" fmla="*/ 0 w 5928741"/>
              <a:gd name="connsiteY5" fmla="*/ 0 h 867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8741" h="867706">
                <a:moveTo>
                  <a:pt x="5928741" y="867705"/>
                </a:moveTo>
                <a:lnTo>
                  <a:pt x="433853" y="867705"/>
                </a:lnTo>
                <a:lnTo>
                  <a:pt x="0" y="433853"/>
                </a:lnTo>
                <a:lnTo>
                  <a:pt x="433853" y="1"/>
                </a:lnTo>
                <a:lnTo>
                  <a:pt x="5928741" y="1"/>
                </a:lnTo>
                <a:lnTo>
                  <a:pt x="5928741" y="867705"/>
                </a:lnTo>
                <a:close/>
              </a:path>
            </a:pathLst>
          </a:custGeom>
          <a:gradFill rotWithShape="0">
            <a:gsLst>
              <a:gs pos="0">
                <a:srgbClr val="B49859"/>
              </a:gs>
              <a:gs pos="53000">
                <a:schemeClr val="lt1">
                  <a:hueOff val="0"/>
                  <a:satOff val="0"/>
                  <a:lumOff val="0"/>
                  <a:alphaOff val="0"/>
                  <a:tint val="15000"/>
                  <a:satMod val="350000"/>
                </a:schemeClr>
              </a:gs>
            </a:gsLst>
          </a:gradFill>
          <a:ln w="28575">
            <a:solidFill>
              <a:srgbClr val="998019"/>
            </a:solidFill>
          </a:ln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rgbClr r="0" g="0" b="0"/>
          </a:lnRef>
          <a:fillRef idx="2">
            <a:scrgbClr r="0" g="0" b="0"/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99560" tIns="114301" rIns="213360" bIns="114301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dirty="0"/>
              <a:t>Milestone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6D0D6D-A4FC-6547-8474-D3D8A8F9DDA0}"/>
              </a:ext>
            </a:extLst>
          </p:cNvPr>
          <p:cNvSpPr txBox="1"/>
          <p:nvPr/>
        </p:nvSpPr>
        <p:spPr>
          <a:xfrm>
            <a:off x="2120557" y="212913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Next Step?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90ADDC-85DE-5C4E-8328-5AA2FB789A64}"/>
              </a:ext>
            </a:extLst>
          </p:cNvPr>
          <p:cNvGrpSpPr/>
          <p:nvPr/>
        </p:nvGrpSpPr>
        <p:grpSpPr>
          <a:xfrm>
            <a:off x="10287000" y="2622614"/>
            <a:ext cx="1752602" cy="2209800"/>
            <a:chOff x="5791200" y="1752600"/>
            <a:chExt cx="1752602" cy="2209800"/>
          </a:xfrm>
        </p:grpSpPr>
        <p:sp>
          <p:nvSpPr>
            <p:cNvPr id="14" name="Wave 13">
              <a:extLst>
                <a:ext uri="{FF2B5EF4-FFF2-40B4-BE49-F238E27FC236}">
                  <a16:creationId xmlns:a16="http://schemas.microsoft.com/office/drawing/2014/main" id="{AD81DF41-4B02-4F4A-BDCF-398214BCFF22}"/>
                </a:ext>
              </a:extLst>
            </p:cNvPr>
            <p:cNvSpPr/>
            <p:nvPr/>
          </p:nvSpPr>
          <p:spPr bwMode="auto">
            <a:xfrm>
              <a:off x="5943600" y="1752600"/>
              <a:ext cx="1600202" cy="838200"/>
            </a:xfrm>
            <a:prstGeom prst="wave">
              <a:avLst/>
            </a:prstGeom>
            <a:solidFill>
              <a:srgbClr val="B4985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ＭＳ Ｐゴシック" charset="0"/>
                </a:rPr>
                <a:t>We ar</a:t>
              </a:r>
              <a:r>
                <a:rPr lang="en-US" sz="2000" dirty="0">
                  <a:solidFill>
                    <a:srgbClr val="000000"/>
                  </a:solidFill>
                </a:rPr>
                <a:t>e here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62849-C0CE-DB46-9C6B-703FDF2EBCD1}"/>
                </a:ext>
              </a:extLst>
            </p:cNvPr>
            <p:cNvSpPr/>
            <p:nvPr/>
          </p:nvSpPr>
          <p:spPr bwMode="auto">
            <a:xfrm>
              <a:off x="5867400" y="1752600"/>
              <a:ext cx="76200" cy="1981200"/>
            </a:xfrm>
            <a:prstGeom prst="rect">
              <a:avLst/>
            </a:prstGeom>
            <a:solidFill>
              <a:srgbClr val="B4985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2690A61-8995-6B43-A87A-1DA6BD05F4BA}"/>
                </a:ext>
              </a:extLst>
            </p:cNvPr>
            <p:cNvSpPr/>
            <p:nvPr/>
          </p:nvSpPr>
          <p:spPr bwMode="auto">
            <a:xfrm>
              <a:off x="5791200" y="3733800"/>
              <a:ext cx="228600" cy="228600"/>
            </a:xfrm>
            <a:prstGeom prst="ellipse">
              <a:avLst/>
            </a:prstGeom>
            <a:solidFill>
              <a:srgbClr val="B4985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35962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62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6800" y="381000"/>
            <a:ext cx="9144000" cy="1143000"/>
          </a:xfrm>
        </p:spPr>
        <p:txBody>
          <a:bodyPr/>
          <a:lstStyle/>
          <a:p>
            <a:r>
              <a:rPr lang="en-US" sz="3600" dirty="0"/>
              <a:t>Future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65A09-5CCD-AF47-92A8-C6D7E0E1D074}"/>
              </a:ext>
            </a:extLst>
          </p:cNvPr>
          <p:cNvSpPr txBox="1"/>
          <p:nvPr/>
        </p:nvSpPr>
        <p:spPr>
          <a:xfrm>
            <a:off x="2761683" y="1981200"/>
            <a:ext cx="829423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800"/>
              </a:spcBef>
              <a:buFont typeface="Wingdings" pitchFamily="2" charset="2"/>
              <a:buChar char="Ø"/>
            </a:pPr>
            <a:r>
              <a:rPr lang="en-US" dirty="0"/>
              <a:t>Task 6</a:t>
            </a:r>
          </a:p>
          <a:p>
            <a:pPr marL="342900" indent="-342900">
              <a:spcBef>
                <a:spcPts val="1800"/>
              </a:spcBef>
              <a:buFont typeface="Wingdings" pitchFamily="2" charset="2"/>
              <a:buChar char="Ø"/>
            </a:pPr>
            <a:r>
              <a:rPr lang="en-US" dirty="0"/>
              <a:t>Complimentary data annotation</a:t>
            </a:r>
          </a:p>
          <a:p>
            <a:pPr marL="342900" indent="-342900">
              <a:spcBef>
                <a:spcPts val="1800"/>
              </a:spcBef>
              <a:buFont typeface="Wingdings" pitchFamily="2" charset="2"/>
              <a:buChar char="Ø"/>
            </a:pPr>
            <a:r>
              <a:rPr lang="en-US" dirty="0"/>
              <a:t>Further model development</a:t>
            </a:r>
          </a:p>
        </p:txBody>
      </p:sp>
    </p:spTree>
    <p:extLst>
      <p:ext uri="{BB962C8B-B14F-4D97-AF65-F5344CB8AC3E}">
        <p14:creationId xmlns:p14="http://schemas.microsoft.com/office/powerpoint/2010/main" val="6163233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BC6EC-372C-3242-BD36-F9482BCF2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7EAB10-E3AD-E244-92FD-99A7D813F2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63</a:t>
            </a:fld>
            <a:endParaRPr lang="en-US" dirty="0"/>
          </a:p>
        </p:txBody>
      </p:sp>
      <p:sp>
        <p:nvSpPr>
          <p:cNvPr id="16" name="圆角矩形 72">
            <a:extLst>
              <a:ext uri="{FF2B5EF4-FFF2-40B4-BE49-F238E27FC236}">
                <a16:creationId xmlns:a16="http://schemas.microsoft.com/office/drawing/2014/main" id="{21AE8D2C-10DB-8847-8E4F-1352E19738CA}"/>
              </a:ext>
            </a:extLst>
          </p:cNvPr>
          <p:cNvSpPr/>
          <p:nvPr/>
        </p:nvSpPr>
        <p:spPr>
          <a:xfrm rot="10800000" flipV="1">
            <a:off x="3383220" y="200392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99801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/>
              <a:t>1</a:t>
            </a:r>
            <a:endParaRPr lang="zh-CN" altLang="en-US" dirty="0"/>
          </a:p>
        </p:txBody>
      </p:sp>
      <p:sp>
        <p:nvSpPr>
          <p:cNvPr id="18" name="圆角矩形 74">
            <a:extLst>
              <a:ext uri="{FF2B5EF4-FFF2-40B4-BE49-F238E27FC236}">
                <a16:creationId xmlns:a16="http://schemas.microsoft.com/office/drawing/2014/main" id="{B3F11BEE-600B-D24D-A61B-87C689E0EDA7}"/>
              </a:ext>
            </a:extLst>
          </p:cNvPr>
          <p:cNvSpPr/>
          <p:nvPr/>
        </p:nvSpPr>
        <p:spPr>
          <a:xfrm rot="10800000" flipV="1">
            <a:off x="3384150" y="283251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99801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/>
              <a:t>2</a:t>
            </a:r>
            <a:endParaRPr lang="zh-CN" altLang="en-US" dirty="0"/>
          </a:p>
        </p:txBody>
      </p:sp>
      <p:sp>
        <p:nvSpPr>
          <p:cNvPr id="20" name="圆角矩形 76">
            <a:extLst>
              <a:ext uri="{FF2B5EF4-FFF2-40B4-BE49-F238E27FC236}">
                <a16:creationId xmlns:a16="http://schemas.microsoft.com/office/drawing/2014/main" id="{32F2ABAB-3638-D241-98D3-7F61C76D0970}"/>
              </a:ext>
            </a:extLst>
          </p:cNvPr>
          <p:cNvSpPr/>
          <p:nvPr/>
        </p:nvSpPr>
        <p:spPr>
          <a:xfrm rot="10800000" flipV="1">
            <a:off x="3384150" y="3671868"/>
            <a:ext cx="484287" cy="491115"/>
          </a:xfrm>
          <a:prstGeom prst="roundRect">
            <a:avLst>
              <a:gd name="adj" fmla="val 5039"/>
            </a:avLst>
          </a:prstGeom>
          <a:solidFill>
            <a:srgbClr val="99801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/>
              <a:t>3</a:t>
            </a:r>
            <a:endParaRPr lang="zh-CN" altLang="en-US" dirty="0"/>
          </a:p>
        </p:txBody>
      </p:sp>
      <p:sp>
        <p:nvSpPr>
          <p:cNvPr id="22" name="文本框 86">
            <a:extLst>
              <a:ext uri="{FF2B5EF4-FFF2-40B4-BE49-F238E27FC236}">
                <a16:creationId xmlns:a16="http://schemas.microsoft.com/office/drawing/2014/main" id="{7E90E778-89FF-D14E-A1E8-FB9700B15CDC}"/>
              </a:ext>
            </a:extLst>
          </p:cNvPr>
          <p:cNvSpPr txBox="1"/>
          <p:nvPr/>
        </p:nvSpPr>
        <p:spPr>
          <a:xfrm>
            <a:off x="4552361" y="2039111"/>
            <a:ext cx="2425208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/>
            <a:r>
              <a:rPr lang="en-US" altLang="zh-CN" dirty="0"/>
              <a:t>Tasks Overview </a:t>
            </a:r>
            <a:endParaRPr lang="zh-CN" altLang="en-US" dirty="0"/>
          </a:p>
        </p:txBody>
      </p:sp>
      <p:sp>
        <p:nvSpPr>
          <p:cNvPr id="23" name="文本框 88">
            <a:extLst>
              <a:ext uri="{FF2B5EF4-FFF2-40B4-BE49-F238E27FC236}">
                <a16:creationId xmlns:a16="http://schemas.microsoft.com/office/drawing/2014/main" id="{0031859B-C977-BD4D-9EDD-5AE333BF3B53}"/>
              </a:ext>
            </a:extLst>
          </p:cNvPr>
          <p:cNvSpPr txBox="1"/>
          <p:nvPr/>
        </p:nvSpPr>
        <p:spPr>
          <a:xfrm>
            <a:off x="4552361" y="2849290"/>
            <a:ext cx="2255289" cy="461661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/>
            <a:r>
              <a:rPr lang="en-US" altLang="zh-CN" dirty="0"/>
              <a:t>Task 5 updates</a:t>
            </a:r>
            <a:endParaRPr lang="zh-CN" altLang="en-US" dirty="0"/>
          </a:p>
        </p:txBody>
      </p:sp>
      <p:sp>
        <p:nvSpPr>
          <p:cNvPr id="25" name="圆角矩形 76">
            <a:extLst>
              <a:ext uri="{FF2B5EF4-FFF2-40B4-BE49-F238E27FC236}">
                <a16:creationId xmlns:a16="http://schemas.microsoft.com/office/drawing/2014/main" id="{B4B93817-06BB-3741-89A6-6495A15A80CC}"/>
              </a:ext>
            </a:extLst>
          </p:cNvPr>
          <p:cNvSpPr/>
          <p:nvPr/>
        </p:nvSpPr>
        <p:spPr>
          <a:xfrm rot="10800000" flipV="1">
            <a:off x="3384150" y="446188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99801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/>
              <a:t>4</a:t>
            </a:r>
            <a:endParaRPr lang="zh-CN" alt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1D6A1B7-9B84-954C-BBF0-C576DDDE440C}"/>
              </a:ext>
            </a:extLst>
          </p:cNvPr>
          <p:cNvSpPr/>
          <p:nvPr/>
        </p:nvSpPr>
        <p:spPr>
          <a:xfrm>
            <a:off x="4549697" y="3686593"/>
            <a:ext cx="18718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Future Work</a:t>
            </a:r>
            <a:endParaRPr lang="zh-CN" alt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3B92927-9BC0-774F-8D07-3A98DDD59867}"/>
              </a:ext>
            </a:extLst>
          </p:cNvPr>
          <p:cNvSpPr/>
          <p:nvPr/>
        </p:nvSpPr>
        <p:spPr>
          <a:xfrm>
            <a:off x="4549697" y="4476609"/>
            <a:ext cx="9868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rgbClr val="0070C0"/>
                </a:solidFill>
              </a:rPr>
              <a:t>Q &amp; A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852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64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667000"/>
            <a:ext cx="9144000" cy="1143000"/>
          </a:xfrm>
        </p:spPr>
        <p:txBody>
          <a:bodyPr/>
          <a:lstStyle/>
          <a:p>
            <a:r>
              <a:rPr lang="en-US" sz="4000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492624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8138-D022-42F1-813C-DAEBC11F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Image library revision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4829-B354-47E5-8853-CAACC4D293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754723" y="6552401"/>
            <a:ext cx="1392120" cy="305600"/>
          </a:xfrm>
        </p:spPr>
        <p:txBody>
          <a:bodyPr/>
          <a:lstStyle/>
          <a:p>
            <a:fld id="{B7CFA7D8-35C9-C54B-B306-E9537D7350C6}" type="slidenum">
              <a:rPr lang="en-US" smtClean="0"/>
              <a:t>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84C1BD-7A84-9816-38D5-0807A4601DC0}"/>
              </a:ext>
            </a:extLst>
          </p:cNvPr>
          <p:cNvSpPr txBox="1"/>
          <p:nvPr/>
        </p:nvSpPr>
        <p:spPr>
          <a:xfrm>
            <a:off x="2514600" y="5844217"/>
            <a:ext cx="23545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u="sng" dirty="0"/>
              <a:t>3D image</a:t>
            </a:r>
          </a:p>
          <a:p>
            <a:r>
              <a:rPr lang="en-US" sz="1400" i="1" u="sng" dirty="0">
                <a:solidFill>
                  <a:schemeClr val="bg2"/>
                </a:solidFill>
              </a:rPr>
              <a:t>Source: PSI data 2022 </a:t>
            </a:r>
          </a:p>
          <a:p>
            <a:r>
              <a:rPr lang="en-US" sz="1400" i="1" u="sng" dirty="0">
                <a:solidFill>
                  <a:schemeClr val="bg2"/>
                </a:solidFill>
              </a:rPr>
              <a:t>(BU0077LL_9.188_7.413)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9CE8FE5-C102-0212-24B3-C20429E6E6B8}"/>
              </a:ext>
            </a:extLst>
          </p:cNvPr>
          <p:cNvGrpSpPr/>
          <p:nvPr/>
        </p:nvGrpSpPr>
        <p:grpSpPr>
          <a:xfrm>
            <a:off x="2426330" y="2274430"/>
            <a:ext cx="2531051" cy="3569787"/>
            <a:chOff x="2867361" y="2438399"/>
            <a:chExt cx="2531051" cy="356978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8E51A32-3D47-A7E0-0EF9-EB1487D42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67361" y="2438399"/>
              <a:ext cx="2531051" cy="3569787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A74018C-4FA0-9A81-6440-E87BA4FD82A0}"/>
                </a:ext>
              </a:extLst>
            </p:cNvPr>
            <p:cNvSpPr/>
            <p:nvPr/>
          </p:nvSpPr>
          <p:spPr>
            <a:xfrm>
              <a:off x="2948011" y="2472475"/>
              <a:ext cx="1828910" cy="255110"/>
            </a:xfrm>
            <a:prstGeom prst="rect">
              <a:avLst/>
            </a:prstGeom>
            <a:solidFill>
              <a:srgbClr val="FFFF00"/>
            </a:solidFill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Collection year: 2021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AE7BF39-CBCB-ECEB-D8F7-CA8D9F12801D}"/>
                </a:ext>
              </a:extLst>
            </p:cNvPr>
            <p:cNvSpPr/>
            <p:nvPr/>
          </p:nvSpPr>
          <p:spPr>
            <a:xfrm>
              <a:off x="2884105" y="3971463"/>
              <a:ext cx="2497561" cy="522714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9475E80-FFA1-9DCA-ECD9-0B4926DDD6D5}"/>
              </a:ext>
            </a:extLst>
          </p:cNvPr>
          <p:cNvGrpSpPr/>
          <p:nvPr/>
        </p:nvGrpSpPr>
        <p:grpSpPr>
          <a:xfrm>
            <a:off x="8734801" y="2283958"/>
            <a:ext cx="2531051" cy="3569786"/>
            <a:chOff x="6093491" y="2438404"/>
            <a:chExt cx="2531051" cy="356978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A8451B3-5CA1-99B5-AE3F-ED0D8ACFE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574124" y="2957771"/>
              <a:ext cx="3569786" cy="2531051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2EDFEC1-4923-145F-F12E-4D8FAF22D440}"/>
                </a:ext>
              </a:extLst>
            </p:cNvPr>
            <p:cNvSpPr/>
            <p:nvPr/>
          </p:nvSpPr>
          <p:spPr>
            <a:xfrm>
              <a:off x="6142453" y="2493432"/>
              <a:ext cx="2148215" cy="255110"/>
            </a:xfrm>
            <a:prstGeom prst="rect">
              <a:avLst/>
            </a:prstGeom>
            <a:solidFill>
              <a:srgbClr val="FFFF00"/>
            </a:solidFill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Collection year: March 2021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B1FE464-6C1B-0865-397E-830BA2CF0638}"/>
                </a:ext>
              </a:extLst>
            </p:cNvPr>
            <p:cNvSpPr/>
            <p:nvPr/>
          </p:nvSpPr>
          <p:spPr>
            <a:xfrm>
              <a:off x="6142453" y="3931924"/>
              <a:ext cx="2141707" cy="892884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10A3783-69F0-9F4E-27A2-2E95168DB8A1}"/>
              </a:ext>
            </a:extLst>
          </p:cNvPr>
          <p:cNvSpPr txBox="1"/>
          <p:nvPr/>
        </p:nvSpPr>
        <p:spPr>
          <a:xfrm>
            <a:off x="8653358" y="5971035"/>
            <a:ext cx="2693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u="sng" dirty="0"/>
              <a:t>Google Street View</a:t>
            </a:r>
          </a:p>
          <a:p>
            <a:pPr algn="ctr"/>
            <a:r>
              <a:rPr lang="en-US" sz="1400" i="1" u="sng" dirty="0">
                <a:solidFill>
                  <a:schemeClr val="bg2"/>
                </a:solidFill>
              </a:rPr>
              <a:t>31°32'36.6"N 97°06'31.0"W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2B739AD2-D21A-238A-B483-15D210719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6800" y="1684675"/>
            <a:ext cx="9144000" cy="4419600"/>
          </a:xfrm>
        </p:spPr>
        <p:txBody>
          <a:bodyPr/>
          <a:lstStyle/>
          <a:p>
            <a:r>
              <a:rPr lang="en-US" dirty="0"/>
              <a:t>Cracks not been properly captured by the 2D/3D images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F6C353-0CA1-EA99-643D-91FDA313F5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0533" y="2277524"/>
            <a:ext cx="2531051" cy="35697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0D9A00-C0D0-78F6-90C4-B73A0B871DE5}"/>
              </a:ext>
            </a:extLst>
          </p:cNvPr>
          <p:cNvSpPr txBox="1"/>
          <p:nvPr/>
        </p:nvSpPr>
        <p:spPr>
          <a:xfrm>
            <a:off x="5727132" y="5841122"/>
            <a:ext cx="23545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u="sng" dirty="0"/>
              <a:t>2D image</a:t>
            </a:r>
          </a:p>
          <a:p>
            <a:r>
              <a:rPr lang="en-US" sz="1400" i="1" u="sng" dirty="0">
                <a:solidFill>
                  <a:schemeClr val="bg2"/>
                </a:solidFill>
              </a:rPr>
              <a:t>Source: PSI data 2022 </a:t>
            </a:r>
          </a:p>
          <a:p>
            <a:r>
              <a:rPr lang="en-US" sz="1400" i="1" u="sng" dirty="0">
                <a:solidFill>
                  <a:schemeClr val="bg2"/>
                </a:solidFill>
              </a:rPr>
              <a:t>(BU0077LL_9.188_7.413)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D89DBD-330C-D5F6-E71D-704A0778B9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5002" y="2318983"/>
            <a:ext cx="1847248" cy="3231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BBBA10-351C-6AF4-058D-B684DB10D4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0533" y="3800603"/>
            <a:ext cx="2511770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2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81"/>
    </mc:Choice>
    <mc:Fallback xmlns="">
      <p:transition advClick="0" advTm="708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8138-D022-42F1-813C-DAEBC11F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Image library revision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4829-B354-47E5-8853-CAACC4D293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8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623141-0A36-F1C1-6716-76C50A7B03C3}"/>
              </a:ext>
            </a:extLst>
          </p:cNvPr>
          <p:cNvSpPr txBox="1"/>
          <p:nvPr/>
        </p:nvSpPr>
        <p:spPr>
          <a:xfrm>
            <a:off x="3042152" y="5331025"/>
            <a:ext cx="2693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PSI ratio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A4E64E-562E-30D5-EFED-6535232D7A6E}"/>
              </a:ext>
            </a:extLst>
          </p:cNvPr>
          <p:cNvSpPr txBox="1"/>
          <p:nvPr/>
        </p:nvSpPr>
        <p:spPr>
          <a:xfrm>
            <a:off x="8181398" y="6177479"/>
            <a:ext cx="2693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Actual spatial ratio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0720861-E040-2BAB-8303-227B4DB8F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6800" y="1676400"/>
            <a:ext cx="4445000" cy="1905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The unfixed spatial ratio may impact the identification of certain distress classes such as Transverse crack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2000" dirty="0"/>
          </a:p>
          <a:p>
            <a:pPr marL="457200" lvl="1" indent="0">
              <a:lnSpc>
                <a:spcPct val="150000"/>
              </a:lnSpc>
              <a:buNone/>
            </a:pPr>
            <a:endParaRPr lang="en-US" sz="2000" dirty="0"/>
          </a:p>
          <a:p>
            <a:pPr marL="457200" lvl="1" indent="0">
              <a:lnSpc>
                <a:spcPct val="150000"/>
              </a:lnSpc>
              <a:buNone/>
            </a:pPr>
            <a:endParaRPr lang="en-US" sz="20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CBB2F9E-C346-F636-7B33-FF89BCBC3130}"/>
              </a:ext>
            </a:extLst>
          </p:cNvPr>
          <p:cNvGrpSpPr/>
          <p:nvPr/>
        </p:nvGrpSpPr>
        <p:grpSpPr>
          <a:xfrm>
            <a:off x="2438400" y="2971800"/>
            <a:ext cx="3901442" cy="2286001"/>
            <a:chOff x="2336800" y="3733799"/>
            <a:chExt cx="3901442" cy="2286001"/>
          </a:xfrm>
        </p:grpSpPr>
        <p:pic>
          <p:nvPicPr>
            <p:cNvPr id="5" name="Picture 4" descr="A person walking in the snow&#10;&#10;Description automatically generated">
              <a:extLst>
                <a:ext uri="{FF2B5EF4-FFF2-40B4-BE49-F238E27FC236}">
                  <a16:creationId xmlns:a16="http://schemas.microsoft.com/office/drawing/2014/main" id="{75165EBA-4DF4-0166-638A-0E0BBC903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36800" y="3733799"/>
              <a:ext cx="3901442" cy="2286001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5830253-BE44-3313-38B6-9020AF928080}"/>
                </a:ext>
              </a:extLst>
            </p:cNvPr>
            <p:cNvSpPr/>
            <p:nvPr/>
          </p:nvSpPr>
          <p:spPr>
            <a:xfrm>
              <a:off x="3635640" y="5257800"/>
              <a:ext cx="2268961" cy="228600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ED64D37-4198-2B34-D58B-26F3EE67C664}"/>
              </a:ext>
            </a:extLst>
          </p:cNvPr>
          <p:cNvGrpSpPr/>
          <p:nvPr/>
        </p:nvGrpSpPr>
        <p:grpSpPr>
          <a:xfrm>
            <a:off x="7575934" y="350520"/>
            <a:ext cx="3904866" cy="5791200"/>
            <a:chOff x="7575934" y="350520"/>
            <a:chExt cx="3904866" cy="5791200"/>
          </a:xfrm>
        </p:grpSpPr>
        <p:pic>
          <p:nvPicPr>
            <p:cNvPr id="15" name="Picture 14" descr="A close-up of a white wall&#10;&#10;Description automatically generated">
              <a:extLst>
                <a:ext uri="{FF2B5EF4-FFF2-40B4-BE49-F238E27FC236}">
                  <a16:creationId xmlns:a16="http://schemas.microsoft.com/office/drawing/2014/main" id="{8A1B2F27-287B-7C76-8543-12AD32589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75934" y="350520"/>
              <a:ext cx="3904866" cy="57912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229B169-57ED-1467-E886-FAECA05C39C6}"/>
                </a:ext>
              </a:extLst>
            </p:cNvPr>
            <p:cNvSpPr/>
            <p:nvPr/>
          </p:nvSpPr>
          <p:spPr>
            <a:xfrm>
              <a:off x="8839200" y="4267200"/>
              <a:ext cx="2268961" cy="457200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0BE5E0F-38D5-E22B-E744-E6AC7521F58D}"/>
              </a:ext>
            </a:extLst>
          </p:cNvPr>
          <p:cNvSpPr txBox="1"/>
          <p:nvPr/>
        </p:nvSpPr>
        <p:spPr>
          <a:xfrm>
            <a:off x="2850324" y="5808177"/>
            <a:ext cx="3077593" cy="523220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Transverse resolution </a:t>
            </a:r>
            <a:r>
              <a:rPr lang="en-US" sz="1400" b="1" dirty="0">
                <a:solidFill>
                  <a:srgbClr val="FF0000"/>
                </a:solidFill>
              </a:rPr>
              <a:t>2.75 mm</a:t>
            </a:r>
          </a:p>
          <a:p>
            <a:r>
              <a:rPr lang="en-US" sz="1400" dirty="0"/>
              <a:t>Longitudinal resolution </a:t>
            </a:r>
            <a:r>
              <a:rPr lang="en-US" sz="1400" b="1" dirty="0">
                <a:solidFill>
                  <a:srgbClr val="FF0000"/>
                </a:solidFill>
              </a:rPr>
              <a:t>6.97 mm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35CFCAF2-EFC6-029B-2AE3-44F8E6F7DD37}"/>
              </a:ext>
            </a:extLst>
          </p:cNvPr>
          <p:cNvSpPr/>
          <p:nvPr/>
        </p:nvSpPr>
        <p:spPr bwMode="auto">
          <a:xfrm>
            <a:off x="6441442" y="3924300"/>
            <a:ext cx="1066800" cy="381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45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81"/>
    </mc:Choice>
    <mc:Fallback xmlns="">
      <p:transition advClick="0" advTm="708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8138-D022-42F1-813C-DAEBC11F3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Image library revision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84829-B354-47E5-8853-CAACC4D293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CFA7D8-35C9-C54B-B306-E9537D7350C6}" type="slidenum">
              <a:rPr lang="en-US" smtClean="0"/>
              <a:t>9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A4E64E-562E-30D5-EFED-6535232D7A6E}"/>
              </a:ext>
            </a:extLst>
          </p:cNvPr>
          <p:cNvSpPr txBox="1"/>
          <p:nvPr/>
        </p:nvSpPr>
        <p:spPr>
          <a:xfrm>
            <a:off x="7931651" y="6419590"/>
            <a:ext cx="2693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3D image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0720861-E040-2BAB-8303-227B4DB8F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6800" y="1676399"/>
            <a:ext cx="4673600" cy="473910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Why revision: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Different interpretation by individual annotators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2000" dirty="0"/>
          </a:p>
          <a:p>
            <a:pPr marL="457200" lvl="1" indent="0">
              <a:lnSpc>
                <a:spcPct val="150000"/>
              </a:lnSpc>
              <a:buNone/>
            </a:pPr>
            <a:endParaRPr lang="en-US" sz="2000" dirty="0"/>
          </a:p>
          <a:p>
            <a:pPr marL="457200" lvl="1" indent="0">
              <a:lnSpc>
                <a:spcPct val="150000"/>
              </a:lnSpc>
              <a:buNone/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B0D866-2F67-A58A-9918-58B557692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920" y="565977"/>
            <a:ext cx="4343400" cy="584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4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81"/>
    </mc:Choice>
    <mc:Fallback xmlns="">
      <p:transition advClick="0" advTm="7081"/>
    </mc:Fallback>
  </mc:AlternateContent>
</p:sld>
</file>

<file path=ppt/theme/theme1.xml><?xml version="1.0" encoding="utf-8"?>
<a:theme xmlns:a="http://schemas.openxmlformats.org/drawingml/2006/main" name="Template_2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700"/>
      </a:accent1>
      <a:accent2>
        <a:srgbClr val="0000FF"/>
      </a:accent2>
      <a:accent3>
        <a:srgbClr val="FFFFFF"/>
      </a:accent3>
      <a:accent4>
        <a:srgbClr val="000000"/>
      </a:accent4>
      <a:accent5>
        <a:srgbClr val="FFFAAA"/>
      </a:accent5>
      <a:accent6>
        <a:srgbClr val="0000E7"/>
      </a:accent6>
      <a:hlink>
        <a:srgbClr val="99CC99"/>
      </a:hlink>
      <a:folHlink>
        <a:srgbClr val="5A0019"/>
      </a:folHlink>
    </a:clrScheme>
    <a:fontScheme name="Office Theme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18024</TotalTime>
  <Words>1605</Words>
  <Application>Microsoft Macintosh PowerPoint</Application>
  <PresentationFormat>Widescreen</PresentationFormat>
  <Paragraphs>433</Paragraphs>
  <Slides>64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Söhne</vt:lpstr>
      <vt:lpstr>Arial</vt:lpstr>
      <vt:lpstr>Wingdings</vt:lpstr>
      <vt:lpstr>Template_2</vt:lpstr>
      <vt:lpstr>TxDOT Research Project 0-7150: Artificial Intelligence for Pavement Condition Assessment from 2D/3D Surface Images</vt:lpstr>
      <vt:lpstr>AGENDA</vt:lpstr>
      <vt:lpstr>Research Tasks</vt:lpstr>
      <vt:lpstr>AGENDA</vt:lpstr>
      <vt:lpstr>Task 5 Description</vt:lpstr>
      <vt:lpstr>Image library revision</vt:lpstr>
      <vt:lpstr>Image library revision</vt:lpstr>
      <vt:lpstr>Image library revision</vt:lpstr>
      <vt:lpstr>Image library revision</vt:lpstr>
      <vt:lpstr>Image library revision</vt:lpstr>
      <vt:lpstr>Image library revision</vt:lpstr>
      <vt:lpstr>Image library revision</vt:lpstr>
      <vt:lpstr>Image library revision</vt:lpstr>
      <vt:lpstr>Two types of tasks </vt:lpstr>
      <vt:lpstr>Segmentation dataset</vt:lpstr>
      <vt:lpstr>Segmentation</vt:lpstr>
      <vt:lpstr>Performance Metrics</vt:lpstr>
      <vt:lpstr>Segmentation - ACP</vt:lpstr>
      <vt:lpstr>Segmentation - ACP</vt:lpstr>
      <vt:lpstr>Segmentation - JCP</vt:lpstr>
      <vt:lpstr>Segmentation - JCP</vt:lpstr>
      <vt:lpstr>Segmentation - CRCP</vt:lpstr>
      <vt:lpstr>Segmentation - CRCP</vt:lpstr>
      <vt:lpstr>Segmentation</vt:lpstr>
      <vt:lpstr>Distress Detection</vt:lpstr>
      <vt:lpstr>ACP Detection dataset</vt:lpstr>
      <vt:lpstr>JCP Detection dataset</vt:lpstr>
      <vt:lpstr>Distress Detection</vt:lpstr>
      <vt:lpstr>Distress Detection</vt:lpstr>
      <vt:lpstr>Performance Metrics</vt:lpstr>
      <vt:lpstr>Detection - ACP</vt:lpstr>
      <vt:lpstr>Detection - ACP</vt:lpstr>
      <vt:lpstr>Detection - ACP</vt:lpstr>
      <vt:lpstr>Detection - ACP</vt:lpstr>
      <vt:lpstr>Detection - ACP</vt:lpstr>
      <vt:lpstr>Detection - ACP</vt:lpstr>
      <vt:lpstr>Detection – ACP (latest progress)</vt:lpstr>
      <vt:lpstr>ACP detection sample</vt:lpstr>
      <vt:lpstr>Detection - ACP</vt:lpstr>
      <vt:lpstr>Detection - ACP</vt:lpstr>
      <vt:lpstr>Detection - ACP</vt:lpstr>
      <vt:lpstr>Detection - ACP</vt:lpstr>
      <vt:lpstr>Detection - ACP</vt:lpstr>
      <vt:lpstr>Detection - JCP</vt:lpstr>
      <vt:lpstr>Detection - JCP</vt:lpstr>
      <vt:lpstr>Detection - JCP</vt:lpstr>
      <vt:lpstr>Detection - JCP</vt:lpstr>
      <vt:lpstr>Detection - JCP</vt:lpstr>
      <vt:lpstr>Comparison with PathView</vt:lpstr>
      <vt:lpstr>Comparison with PathView</vt:lpstr>
      <vt:lpstr>Comparison with PathView</vt:lpstr>
      <vt:lpstr>Comparison with PathView</vt:lpstr>
      <vt:lpstr>Comparison with PathView</vt:lpstr>
      <vt:lpstr>Comparison with PathView</vt:lpstr>
      <vt:lpstr>Comparison with PathView</vt:lpstr>
      <vt:lpstr>Comparison with PathView</vt:lpstr>
      <vt:lpstr>Comparison with PathView</vt:lpstr>
      <vt:lpstr>Comparison with PathView</vt:lpstr>
      <vt:lpstr>PowerPoint Presentation</vt:lpstr>
      <vt:lpstr>AGENDA</vt:lpstr>
      <vt:lpstr>Future Work</vt:lpstr>
      <vt:lpstr>Future Work</vt:lpstr>
      <vt:lpstr>AGENDA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Project 0-7072: Improve the Data Quality for Automated Pavement Distress Data Collection</dc:title>
  <dc:creator>Luo, Xiaohua</dc:creator>
  <cp:lastModifiedBy>Gong, Haitao</cp:lastModifiedBy>
  <cp:revision>190</cp:revision>
  <dcterms:created xsi:type="dcterms:W3CDTF">2020-09-07T15:27:41Z</dcterms:created>
  <dcterms:modified xsi:type="dcterms:W3CDTF">2024-11-08T13:04:56Z</dcterms:modified>
</cp:coreProperties>
</file>